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82" r:id="rId5"/>
    <p:sldId id="283" r:id="rId6"/>
    <p:sldId id="271" r:id="rId7"/>
    <p:sldId id="277" r:id="rId8"/>
    <p:sldId id="278" r:id="rId9"/>
    <p:sldId id="281" r:id="rId10"/>
    <p:sldId id="261" r:id="rId11"/>
    <p:sldId id="273" r:id="rId12"/>
    <p:sldId id="263" r:id="rId13"/>
    <p:sldId id="272" r:id="rId14"/>
    <p:sldId id="275" r:id="rId15"/>
    <p:sldId id="265" r:id="rId16"/>
    <p:sldId id="284" r:id="rId17"/>
    <p:sldId id="274" r:id="rId18"/>
    <p:sldId id="268" r:id="rId19"/>
    <p:sldId id="285" r:id="rId20"/>
    <p:sldId id="269" r:id="rId21"/>
    <p:sldId id="270" r:id="rId22"/>
    <p:sldId id="276" r:id="rId23"/>
    <p:sldId id="279" r:id="rId2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C34"/>
    <a:srgbClr val="1B376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0" autoAdjust="0"/>
    <p:restoredTop sz="84306" autoAdjust="0"/>
  </p:normalViewPr>
  <p:slideViewPr>
    <p:cSldViewPr snapToGrid="0">
      <p:cViewPr>
        <p:scale>
          <a:sx n="76" d="100"/>
          <a:sy n="76" d="100"/>
        </p:scale>
        <p:origin x="1776"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12/11/23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1514742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330170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273883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FBDE486A-4A3A-4A82-BE8F-AE97EE32BE9D}" type="datetimeFigureOut">
              <a:rPr lang="en-DE" smtClean="0"/>
              <a:t>12/11/23</a:t>
            </a:fld>
            <a:endParaRPr lang="en-DE"/>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FBDE486A-4A3A-4A82-BE8F-AE97EE32BE9D}" type="datetimeFigureOut">
              <a:rPr lang="en-DE" smtClean="0"/>
              <a:t>12/11/23</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FBDE486A-4A3A-4A82-BE8F-AE97EE32BE9D}" type="datetimeFigureOut">
              <a:rPr lang="en-DE" smtClean="0"/>
              <a:t>12/11/23</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FBDE486A-4A3A-4A82-BE8F-AE97EE32BE9D}" type="datetimeFigureOut">
              <a:rPr lang="en-DE" smtClean="0"/>
              <a:t>12/11/23</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FBDE486A-4A3A-4A82-BE8F-AE97EE32BE9D}" type="datetimeFigureOut">
              <a:rPr lang="en-DE" smtClean="0"/>
              <a:t>12/11/23</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FBDE486A-4A3A-4A82-BE8F-AE97EE32BE9D}" type="datetimeFigureOut">
              <a:rPr lang="en-DE" smtClean="0"/>
              <a:t>12/11/23</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FBDE486A-4A3A-4A82-BE8F-AE97EE32BE9D}" type="datetimeFigureOut">
              <a:rPr lang="en-DE" smtClean="0"/>
              <a:t>12/11/23</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FBDE486A-4A3A-4A82-BE8F-AE97EE32BE9D}" type="datetimeFigureOut">
              <a:rPr lang="en-DE" smtClean="0"/>
              <a:t>12/11/23</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FBDE486A-4A3A-4A82-BE8F-AE97EE32BE9D}" type="datetimeFigureOut">
              <a:rPr lang="en-DE" smtClean="0"/>
              <a:t>12/11/23</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FBDE486A-4A3A-4A82-BE8F-AE97EE32BE9D}" type="datetimeFigureOut">
              <a:rPr lang="en-DE" smtClean="0"/>
              <a:t>12/11/23</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FBDE486A-4A3A-4A82-BE8F-AE97EE32BE9D}" type="datetimeFigureOut">
              <a:rPr lang="en-DE" smtClean="0"/>
              <a:t>12/11/23</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E486A-4A3A-4A82-BE8F-AE97EE32BE9D}" type="datetimeFigureOut">
              <a:rPr lang="en-DE" smtClean="0"/>
              <a:t>12/11/23</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8.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3" Type="http://schemas.openxmlformats.org/officeDocument/2006/relationships/image" Target="../media/image4.emf"/><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jpeg"/><Relationship Id="rId5" Type="http://schemas.openxmlformats.org/officeDocument/2006/relationships/image" Target="../media/image6.png"/><Relationship Id="rId10" Type="http://schemas.openxmlformats.org/officeDocument/2006/relationships/image" Target="../media/image3.png"/><Relationship Id="rId4" Type="http://schemas.openxmlformats.org/officeDocument/2006/relationships/image" Target="../media/image5.png"/><Relationship Id="rId9" Type="http://schemas.microsoft.com/office/2007/relationships/hdphoto" Target="../media/hdphoto1.wdp"/><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2.png"/><Relationship Id="rId18" Type="http://schemas.openxmlformats.org/officeDocument/2006/relationships/image" Target="../media/image35.svg"/><Relationship Id="rId3" Type="http://schemas.openxmlformats.org/officeDocument/2006/relationships/image" Target="../media/image27.png"/><Relationship Id="rId7" Type="http://schemas.openxmlformats.org/officeDocument/2006/relationships/image" Target="../media/image9.png"/><Relationship Id="rId12" Type="http://schemas.microsoft.com/office/2007/relationships/hdphoto" Target="../media/hdphoto4.wdp"/><Relationship Id="rId17" Type="http://schemas.openxmlformats.org/officeDocument/2006/relationships/image" Target="../media/image34.png"/><Relationship Id="rId2" Type="http://schemas.openxmlformats.org/officeDocument/2006/relationships/notesSlide" Target="../notesSlides/notesSlide3.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1.png"/><Relationship Id="rId5" Type="http://schemas.openxmlformats.org/officeDocument/2006/relationships/image" Target="../media/image29.png"/><Relationship Id="rId15" Type="http://schemas.openxmlformats.org/officeDocument/2006/relationships/image" Target="../media/image33.png"/><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0.png"/><Relationship Id="rId14" Type="http://schemas.microsoft.com/office/2007/relationships/hdphoto" Target="../media/hdphoto5.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03FCD-1A1C-4AAB-8967-AC9211B52D2C}"/>
              </a:ext>
            </a:extLst>
          </p:cNvPr>
          <p:cNvSpPr>
            <a:spLocks noGrp="1"/>
          </p:cNvSpPr>
          <p:nvPr>
            <p:ph type="ctrTitle"/>
          </p:nvPr>
        </p:nvSpPr>
        <p:spPr/>
        <p:txBody>
          <a:bodyPr/>
          <a:lstStyle/>
          <a:p>
            <a:endParaRPr lang="en-DE" dirty="0"/>
          </a:p>
        </p:txBody>
      </p:sp>
      <p:sp>
        <p:nvSpPr>
          <p:cNvPr id="3" name="Subtitle 2">
            <a:extLst>
              <a:ext uri="{FF2B5EF4-FFF2-40B4-BE49-F238E27FC236}">
                <a16:creationId xmlns:a16="http://schemas.microsoft.com/office/drawing/2014/main" id="{80C52AC0-D6B4-4D97-A5D4-196100E1F56F}"/>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412847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2F454B-7953-BD69-97E0-EE12630BD45A}"/>
              </a:ext>
            </a:extLst>
          </p:cNvPr>
          <p:cNvSpPr/>
          <p:nvPr/>
        </p:nvSpPr>
        <p:spPr>
          <a:xfrm>
            <a:off x="8004748" y="4512039"/>
            <a:ext cx="3642609" cy="20384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23825" y="-100812"/>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3" name="Picture 2">
            <a:extLst>
              <a:ext uri="{FF2B5EF4-FFF2-40B4-BE49-F238E27FC236}">
                <a16:creationId xmlns:a16="http://schemas.microsoft.com/office/drawing/2014/main" id="{8E5A0EED-C784-120B-7796-F89A5A25DA82}"/>
              </a:ext>
            </a:extLst>
          </p:cNvPr>
          <p:cNvPicPr>
            <a:picLocks noChangeAspect="1"/>
          </p:cNvPicPr>
          <p:nvPr/>
        </p:nvPicPr>
        <p:blipFill rotWithShape="1">
          <a:blip r:embed="rId2"/>
          <a:srcRect t="16555"/>
          <a:stretch/>
        </p:blipFill>
        <p:spPr>
          <a:xfrm>
            <a:off x="521314" y="2013679"/>
            <a:ext cx="3522406" cy="1628031"/>
          </a:xfrm>
          <a:prstGeom prst="rect">
            <a:avLst/>
          </a:prstGeom>
        </p:spPr>
      </p:pic>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3"/>
          <a:srcRect t="22290"/>
          <a:stretch/>
        </p:blipFill>
        <p:spPr>
          <a:xfrm>
            <a:off x="4547217" y="2318479"/>
            <a:ext cx="3601065" cy="1454596"/>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4"/>
          <a:srcRect l="18337"/>
          <a:stretch/>
        </p:blipFill>
        <p:spPr>
          <a:xfrm>
            <a:off x="1074294" y="4081189"/>
            <a:ext cx="2462655" cy="2469274"/>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9294354" y="1467471"/>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sp>
        <p:nvSpPr>
          <p:cNvPr id="9" name="TextBox 8">
            <a:extLst>
              <a:ext uri="{FF2B5EF4-FFF2-40B4-BE49-F238E27FC236}">
                <a16:creationId xmlns:a16="http://schemas.microsoft.com/office/drawing/2014/main" id="{96E5D3AD-EFFD-30CA-D639-AB95A72960F1}"/>
              </a:ext>
            </a:extLst>
          </p:cNvPr>
          <p:cNvSpPr txBox="1"/>
          <p:nvPr/>
        </p:nvSpPr>
        <p:spPr>
          <a:xfrm>
            <a:off x="8655053" y="5315826"/>
            <a:ext cx="1703672" cy="369332"/>
          </a:xfrm>
          <a:prstGeom prst="rect">
            <a:avLst/>
          </a:prstGeom>
          <a:noFill/>
        </p:spPr>
        <p:txBody>
          <a:bodyPr wrap="none" rtlCol="0">
            <a:spAutoFit/>
          </a:bodyPr>
          <a:lstStyle/>
          <a:p>
            <a:r>
              <a:rPr lang="en-US" dirty="0"/>
              <a:t>Behaviour video</a:t>
            </a:r>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How do we study this?</a:t>
            </a:r>
            <a:endParaRPr lang="en-DE"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62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Animals make inference-based decision</a:t>
            </a:r>
            <a:endParaRPr lang="en-DE" dirty="0">
              <a:solidFill>
                <a:srgbClr val="FCDC34"/>
              </a:solidFill>
              <a:latin typeface="Georgia" panose="02040502050405020303" pitchFamily="18" charset="0"/>
            </a:endParaRPr>
          </a:p>
        </p:txBody>
      </p:sp>
      <p:pic>
        <p:nvPicPr>
          <p:cNvPr id="8" name="Picture 7">
            <a:extLst>
              <a:ext uri="{FF2B5EF4-FFF2-40B4-BE49-F238E27FC236}">
                <a16:creationId xmlns:a16="http://schemas.microsoft.com/office/drawing/2014/main" id="{7DD12116-856E-0C5C-98BD-7160B366BA6C}"/>
              </a:ext>
            </a:extLst>
          </p:cNvPr>
          <p:cNvPicPr>
            <a:picLocks noChangeAspect="1"/>
          </p:cNvPicPr>
          <p:nvPr/>
        </p:nvPicPr>
        <p:blipFill>
          <a:blip r:embed="rId2"/>
          <a:stretch>
            <a:fillRect/>
          </a:stretch>
        </p:blipFill>
        <p:spPr>
          <a:xfrm>
            <a:off x="6024765" y="2150201"/>
            <a:ext cx="5600080" cy="3483048"/>
          </a:xfrm>
          <a:prstGeom prst="rect">
            <a:avLst/>
          </a:prstGeom>
        </p:spPr>
      </p:pic>
      <p:grpSp>
        <p:nvGrpSpPr>
          <p:cNvPr id="9" name="Group 8">
            <a:extLst>
              <a:ext uri="{FF2B5EF4-FFF2-40B4-BE49-F238E27FC236}">
                <a16:creationId xmlns:a16="http://schemas.microsoft.com/office/drawing/2014/main" id="{423E58A2-745D-C6C4-1899-91B5B5394662}"/>
              </a:ext>
            </a:extLst>
          </p:cNvPr>
          <p:cNvGrpSpPr/>
          <p:nvPr/>
        </p:nvGrpSpPr>
        <p:grpSpPr>
          <a:xfrm>
            <a:off x="1766241" y="2150201"/>
            <a:ext cx="4833510" cy="3388638"/>
            <a:chOff x="927265" y="1926602"/>
            <a:chExt cx="4286003" cy="3004796"/>
          </a:xfrm>
        </p:grpSpPr>
        <p:pic>
          <p:nvPicPr>
            <p:cNvPr id="5" name="Picture 4">
              <a:extLst>
                <a:ext uri="{FF2B5EF4-FFF2-40B4-BE49-F238E27FC236}">
                  <a16:creationId xmlns:a16="http://schemas.microsoft.com/office/drawing/2014/main" id="{18275202-66AA-B9E1-CB40-A660A0C7FBCF}"/>
                </a:ext>
              </a:extLst>
            </p:cNvPr>
            <p:cNvPicPr>
              <a:picLocks noChangeAspect="1"/>
            </p:cNvPicPr>
            <p:nvPr/>
          </p:nvPicPr>
          <p:blipFill>
            <a:blip r:embed="rId3"/>
            <a:stretch>
              <a:fillRect/>
            </a:stretch>
          </p:blipFill>
          <p:spPr>
            <a:xfrm>
              <a:off x="927265" y="1926602"/>
              <a:ext cx="3525982" cy="3004796"/>
            </a:xfrm>
            <a:prstGeom prst="rect">
              <a:avLst/>
            </a:prstGeom>
          </p:spPr>
        </p:pic>
        <p:pic>
          <p:nvPicPr>
            <p:cNvPr id="7" name="Picture 6">
              <a:extLst>
                <a:ext uri="{FF2B5EF4-FFF2-40B4-BE49-F238E27FC236}">
                  <a16:creationId xmlns:a16="http://schemas.microsoft.com/office/drawing/2014/main" id="{14BA90F5-C93B-1CAE-FA3A-55F9B2079D7D}"/>
                </a:ext>
              </a:extLst>
            </p:cNvPr>
            <p:cNvPicPr>
              <a:picLocks noChangeAspect="1"/>
            </p:cNvPicPr>
            <p:nvPr/>
          </p:nvPicPr>
          <p:blipFill>
            <a:blip r:embed="rId4"/>
            <a:stretch>
              <a:fillRect/>
            </a:stretch>
          </p:blipFill>
          <p:spPr>
            <a:xfrm>
              <a:off x="4539261" y="3006175"/>
              <a:ext cx="674007" cy="845649"/>
            </a:xfrm>
            <a:prstGeom prst="rect">
              <a:avLst/>
            </a:prstGeom>
          </p:spPr>
        </p:pic>
      </p:gr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5"/>
          <a:srcRect l="16908" b="19716"/>
          <a:stretch/>
        </p:blipFill>
        <p:spPr>
          <a:xfrm>
            <a:off x="123825" y="1224751"/>
            <a:ext cx="1642416" cy="1299395"/>
          </a:xfrm>
          <a:prstGeom prst="rect">
            <a:avLst/>
          </a:prstGeom>
        </p:spPr>
      </p:pic>
      <p:sp>
        <p:nvSpPr>
          <p:cNvPr id="13" name="TextBox 12">
            <a:extLst>
              <a:ext uri="{FF2B5EF4-FFF2-40B4-BE49-F238E27FC236}">
                <a16:creationId xmlns:a16="http://schemas.microsoft.com/office/drawing/2014/main" id="{DDE32977-5A67-0FA7-9FA5-4B41AAA5DB1E}"/>
              </a:ext>
            </a:extLst>
          </p:cNvPr>
          <p:cNvSpPr txBox="1"/>
          <p:nvPr/>
        </p:nvSpPr>
        <p:spPr>
          <a:xfrm>
            <a:off x="2913122" y="5871619"/>
            <a:ext cx="7726303" cy="923330"/>
          </a:xfrm>
          <a:prstGeom prst="rect">
            <a:avLst/>
          </a:prstGeom>
          <a:noFill/>
        </p:spPr>
        <p:txBody>
          <a:bodyPr wrap="square" rtlCol="0">
            <a:spAutoFit/>
          </a:bodyPr>
          <a:lstStyle/>
          <a:p>
            <a:r>
              <a:rPr lang="en-US" dirty="0">
                <a:latin typeface="Georgia" panose="02040502050405020303" pitchFamily="18" charset="0"/>
              </a:rPr>
              <a:t>Number of consecutive unrewarded pokes before leaving is independent </a:t>
            </a:r>
          </a:p>
          <a:p>
            <a:r>
              <a:rPr lang="en-US" dirty="0">
                <a:latin typeface="Georgia" panose="02040502050405020303" pitchFamily="18" charset="0"/>
              </a:rPr>
              <a:t>of starting reward probability and total number of rewards received in a trial.</a:t>
            </a:r>
          </a:p>
        </p:txBody>
      </p:sp>
      <p:pic>
        <p:nvPicPr>
          <p:cNvPr id="14" name="Picture 13">
            <a:extLst>
              <a:ext uri="{FF2B5EF4-FFF2-40B4-BE49-F238E27FC236}">
                <a16:creationId xmlns:a16="http://schemas.microsoft.com/office/drawing/2014/main" id="{7CC3D1EF-F87C-4546-A314-D19EEC88625F}"/>
              </a:ext>
            </a:extLst>
          </p:cNvPr>
          <p:cNvPicPr>
            <a:picLocks noChangeAspect="1"/>
          </p:cNvPicPr>
          <p:nvPr/>
        </p:nvPicPr>
        <p:blipFill rotWithShape="1">
          <a:blip r:embed="rId6"/>
          <a:srcRect l="10518" t="23206"/>
          <a:stretch/>
        </p:blipFill>
        <p:spPr>
          <a:xfrm>
            <a:off x="5077190" y="1241227"/>
            <a:ext cx="2037618" cy="908974"/>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123825" y="-62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How does the animal behave?</a:t>
            </a:r>
            <a:endParaRPr lang="en-DE" dirty="0">
              <a:solidFill>
                <a:srgbClr val="FCDC34"/>
              </a:solidFill>
              <a:latin typeface="Georgia" panose="02040502050405020303" pitchFamily="18" charset="0"/>
            </a:endParaRP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2" presetClass="entr" presetSubtype="2"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pic>
        <p:nvPicPr>
          <p:cNvPr id="9" name="Picture 8">
            <a:extLst>
              <a:ext uri="{FF2B5EF4-FFF2-40B4-BE49-F238E27FC236}">
                <a16:creationId xmlns:a16="http://schemas.microsoft.com/office/drawing/2014/main" id="{A4FD1C3D-D0E2-0385-EB59-E21BA5D909DF}"/>
              </a:ext>
            </a:extLst>
          </p:cNvPr>
          <p:cNvPicPr>
            <a:picLocks noChangeAspect="1"/>
          </p:cNvPicPr>
          <p:nvPr/>
        </p:nvPicPr>
        <p:blipFill rotWithShape="1">
          <a:blip r:embed="rId4"/>
          <a:srcRect l="10518" t="23206"/>
          <a:stretch/>
        </p:blipFill>
        <p:spPr>
          <a:xfrm>
            <a:off x="3432583" y="1259758"/>
            <a:ext cx="5326831" cy="2376282"/>
          </a:xfrm>
          <a:prstGeom prst="rect">
            <a:avLst/>
          </a:prstGeom>
        </p:spPr>
      </p:pic>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grpSp>
        <p:nvGrpSpPr>
          <p:cNvPr id="4" name="Group 3">
            <a:extLst>
              <a:ext uri="{FF2B5EF4-FFF2-40B4-BE49-F238E27FC236}">
                <a16:creationId xmlns:a16="http://schemas.microsoft.com/office/drawing/2014/main" id="{D9064D00-3018-4D6B-9B4B-8C00FA3B747C}"/>
              </a:ext>
            </a:extLst>
          </p:cNvPr>
          <p:cNvGrpSpPr/>
          <p:nvPr/>
        </p:nvGrpSpPr>
        <p:grpSpPr>
          <a:xfrm>
            <a:off x="5980927" y="2401127"/>
            <a:ext cx="5319713" cy="4456873"/>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3"/>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p:nvPr/>
        </p:nvGrpSpPr>
        <p:grpSpPr>
          <a:xfrm>
            <a:off x="5980927" y="2408787"/>
            <a:ext cx="5319713" cy="4456873"/>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3"/>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3"/>
          <a:stretch>
            <a:fillRect/>
          </a:stretch>
        </p:blipFill>
        <p:spPr>
          <a:xfrm>
            <a:off x="5951819" y="2408787"/>
            <a:ext cx="5319713" cy="4456873"/>
          </a:xfrm>
          <a:prstGeom prst="rect">
            <a:avLst/>
          </a:prstGeom>
        </p:spPr>
      </p:pic>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123824" y="-100812"/>
            <a:ext cx="1170693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Shifts in frontal activity patterns: Exploitation to exploration</a:t>
            </a:r>
            <a:endParaRPr lang="en-DE" sz="3600" dirty="0">
              <a:solidFill>
                <a:srgbClr val="FCDC34"/>
              </a:solidFill>
              <a:latin typeface="Georgia" panose="02040502050405020303" pitchFamily="18" charset="0"/>
            </a:endParaRPr>
          </a:p>
        </p:txBody>
      </p:sp>
      <p:pic>
        <p:nvPicPr>
          <p:cNvPr id="5" name="Picture 4">
            <a:extLst>
              <a:ext uri="{FF2B5EF4-FFF2-40B4-BE49-F238E27FC236}">
                <a16:creationId xmlns:a16="http://schemas.microsoft.com/office/drawing/2014/main" id="{7DE74519-6D6D-EC95-C6C5-C78DF741F8B2}"/>
              </a:ext>
            </a:extLst>
          </p:cNvPr>
          <p:cNvPicPr>
            <a:picLocks noChangeAspect="1"/>
          </p:cNvPicPr>
          <p:nvPr/>
        </p:nvPicPr>
        <p:blipFill>
          <a:blip r:embed="rId3"/>
          <a:stretch>
            <a:fillRect/>
          </a:stretch>
        </p:blipFill>
        <p:spPr>
          <a:xfrm>
            <a:off x="709209" y="2407422"/>
            <a:ext cx="3356559" cy="4306529"/>
          </a:xfrm>
          <a:prstGeom prst="rect">
            <a:avLst/>
          </a:prstGeom>
        </p:spPr>
      </p:pic>
      <p:pic>
        <p:nvPicPr>
          <p:cNvPr id="7" name="Picture 6">
            <a:extLst>
              <a:ext uri="{FF2B5EF4-FFF2-40B4-BE49-F238E27FC236}">
                <a16:creationId xmlns:a16="http://schemas.microsoft.com/office/drawing/2014/main" id="{1840C6A3-5912-41FD-BA6F-95EBBE1AE0FE}"/>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TextBox 1">
            <a:extLst>
              <a:ext uri="{FF2B5EF4-FFF2-40B4-BE49-F238E27FC236}">
                <a16:creationId xmlns:a16="http://schemas.microsoft.com/office/drawing/2014/main" id="{60F4AAC4-9F5A-4195-A4F9-9E3393AC8409}"/>
              </a:ext>
            </a:extLst>
          </p:cNvPr>
          <p:cNvSpPr txBox="1"/>
          <p:nvPr/>
        </p:nvSpPr>
        <p:spPr>
          <a:xfrm>
            <a:off x="2906973" y="1454146"/>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grpSp>
        <p:nvGrpSpPr>
          <p:cNvPr id="10" name="Group 9">
            <a:extLst>
              <a:ext uri="{FF2B5EF4-FFF2-40B4-BE49-F238E27FC236}">
                <a16:creationId xmlns:a16="http://schemas.microsoft.com/office/drawing/2014/main" id="{91D8368B-0D6B-4D9A-9AA5-8A16DBDCF9FE}"/>
              </a:ext>
            </a:extLst>
          </p:cNvPr>
          <p:cNvGrpSpPr/>
          <p:nvPr/>
        </p:nvGrpSpPr>
        <p:grpSpPr>
          <a:xfrm>
            <a:off x="4656480" y="2422206"/>
            <a:ext cx="6643333" cy="4047970"/>
            <a:chOff x="4656480" y="2422206"/>
            <a:chExt cx="6643333" cy="4047970"/>
          </a:xfrm>
        </p:grpSpPr>
        <p:pic>
          <p:nvPicPr>
            <p:cNvPr id="6" name="Picture 5">
              <a:extLst>
                <a:ext uri="{FF2B5EF4-FFF2-40B4-BE49-F238E27FC236}">
                  <a16:creationId xmlns:a16="http://schemas.microsoft.com/office/drawing/2014/main" id="{F60C2AB1-3194-B272-3B46-F776F630C451}"/>
                </a:ext>
              </a:extLst>
            </p:cNvPr>
            <p:cNvPicPr>
              <a:picLocks noChangeAspect="1"/>
            </p:cNvPicPr>
            <p:nvPr/>
          </p:nvPicPr>
          <p:blipFill>
            <a:blip r:embed="rId5"/>
            <a:stretch>
              <a:fillRect/>
            </a:stretch>
          </p:blipFill>
          <p:spPr>
            <a:xfrm>
              <a:off x="4656480" y="2422206"/>
              <a:ext cx="6643333" cy="3337560"/>
            </a:xfrm>
            <a:prstGeom prst="rect">
              <a:avLst/>
            </a:prstGeom>
          </p:spPr>
        </p:pic>
        <p:pic>
          <p:nvPicPr>
            <p:cNvPr id="9" name="Graphic 8">
              <a:extLst>
                <a:ext uri="{FF2B5EF4-FFF2-40B4-BE49-F238E27FC236}">
                  <a16:creationId xmlns:a16="http://schemas.microsoft.com/office/drawing/2014/main" id="{91A4841F-FDD5-4B6E-B6FA-3572EB8141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7263" y="5860576"/>
              <a:ext cx="3248025" cy="609600"/>
            </a:xfrm>
            <a:prstGeom prst="rect">
              <a:avLst/>
            </a:prstGeom>
          </p:spPr>
        </p:pic>
      </p:gr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1785" y="1241828"/>
            <a:ext cx="5169680" cy="5161434"/>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23825" y="-100812"/>
            <a:ext cx="1163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Shifts in layer specific activity patterns: Exploitation to exploration</a:t>
            </a:r>
            <a:endParaRPr lang="en-DE" sz="36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3"/>
          <a:stretch>
            <a:fillRect/>
          </a:stretch>
        </p:blipFill>
        <p:spPr>
          <a:xfrm>
            <a:off x="8102524" y="4309200"/>
            <a:ext cx="3874730" cy="2362135"/>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361453" y="1731117"/>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361453" y="2035193"/>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348386" y="2976148"/>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pic>
        <p:nvPicPr>
          <p:cNvPr id="12" name="Picture 11">
            <a:extLst>
              <a:ext uri="{FF2B5EF4-FFF2-40B4-BE49-F238E27FC236}">
                <a16:creationId xmlns:a16="http://schemas.microsoft.com/office/drawing/2014/main" id="{8D89AF55-9BB0-6046-74A1-4B1886D98253}"/>
              </a:ext>
            </a:extLst>
          </p:cNvPr>
          <p:cNvPicPr>
            <a:picLocks noChangeAspect="1"/>
          </p:cNvPicPr>
          <p:nvPr/>
        </p:nvPicPr>
        <p:blipFill>
          <a:blip r:embed="rId4"/>
          <a:stretch>
            <a:fillRect/>
          </a:stretch>
        </p:blipFill>
        <p:spPr>
          <a:xfrm>
            <a:off x="611797" y="1399385"/>
            <a:ext cx="1285210" cy="4846320"/>
          </a:xfrm>
          <a:prstGeom prst="rect">
            <a:avLst/>
          </a:prstGeom>
        </p:spPr>
      </p:pic>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3536598" y="6403262"/>
            <a:ext cx="1286143" cy="434883"/>
          </a:xfrm>
          <a:prstGeom prst="rect">
            <a:avLst/>
          </a:prstGeom>
        </p:spPr>
      </p:pic>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63153" y="2335413"/>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5430" y="4482633"/>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8654" y="2506497"/>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84752" y="1827297"/>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43582" y="3072779"/>
            <a:ext cx="1371961" cy="1349226"/>
          </a:xfrm>
          <a:prstGeom prst="rect">
            <a:avLst/>
          </a:prstGeom>
        </p:spPr>
      </p:pic>
      <p:pic>
        <p:nvPicPr>
          <p:cNvPr id="25" name="Picture 24">
            <a:extLst>
              <a:ext uri="{FF2B5EF4-FFF2-40B4-BE49-F238E27FC236}">
                <a16:creationId xmlns:a16="http://schemas.microsoft.com/office/drawing/2014/main" id="{5C9ABE17-F58D-4015-956C-975BA9695B12}"/>
              </a:ext>
            </a:extLst>
          </p:cNvPr>
          <p:cNvPicPr/>
          <p:nvPr/>
        </p:nvPicPr>
        <p:blipFill rotWithShape="1">
          <a:blip r:embed="rId6" cstate="print">
            <a:extLst>
              <a:ext uri="{28A0092B-C50C-407E-A947-70E740481C1C}">
                <a14:useLocalDpi xmlns:a14="http://schemas.microsoft.com/office/drawing/2010/main" val="0"/>
              </a:ext>
            </a:extLst>
          </a:blip>
          <a:srcRect t="1506" r="54576" b="-1"/>
          <a:stretch/>
        </p:blipFill>
        <p:spPr bwMode="auto">
          <a:xfrm>
            <a:off x="10029950" y="3251983"/>
            <a:ext cx="1620020" cy="3507148"/>
          </a:xfrm>
          <a:prstGeom prst="rect">
            <a:avLst/>
          </a:prstGeom>
          <a:noFill/>
          <a:ln>
            <a:noFill/>
          </a:ln>
        </p:spPr>
      </p:pic>
      <p:sp>
        <p:nvSpPr>
          <p:cNvPr id="34" name="TextBox 33">
            <a:extLst>
              <a:ext uri="{FF2B5EF4-FFF2-40B4-BE49-F238E27FC236}">
                <a16:creationId xmlns:a16="http://schemas.microsoft.com/office/drawing/2014/main" id="{D3382578-2882-40BC-A705-EA6196395148}"/>
              </a:ext>
            </a:extLst>
          </p:cNvPr>
          <p:cNvSpPr txBox="1"/>
          <p:nvPr/>
        </p:nvSpPr>
        <p:spPr>
          <a:xfrm>
            <a:off x="280988" y="1312991"/>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132036" y="4725262"/>
            <a:ext cx="2765246" cy="1754326"/>
          </a:xfrm>
          <a:prstGeom prst="rect">
            <a:avLst/>
          </a:prstGeom>
          <a:noFill/>
        </p:spPr>
        <p:txBody>
          <a:bodyPr wrap="square">
            <a:spAutoFit/>
          </a:bodyPr>
          <a:lstStyle/>
          <a:p>
            <a:pPr algn="just"/>
            <a:r>
              <a:rPr lang="en-US" sz="1800" dirty="0">
                <a:latin typeface="Georgia" panose="02040502050405020303" pitchFamily="18" charset="0"/>
              </a:rPr>
              <a:t>To investigate the role of </a:t>
            </a:r>
            <a:r>
              <a:rPr lang="en-US" sz="1800" b="1" dirty="0">
                <a:solidFill>
                  <a:srgbClr val="FF0000"/>
                </a:solidFill>
                <a:latin typeface="Georgia" panose="02040502050405020303" pitchFamily="18" charset="0"/>
              </a:rPr>
              <a:t>frontal cortex </a:t>
            </a:r>
            <a:r>
              <a:rPr lang="en-US" sz="1800" dirty="0">
                <a:latin typeface="Georgia" panose="02040502050405020303" pitchFamily="18" charset="0"/>
              </a:rPr>
              <a:t>in </a:t>
            </a:r>
            <a:r>
              <a:rPr lang="en-US" sz="1800" b="1" dirty="0">
                <a:solidFill>
                  <a:srgbClr val="FF0000"/>
                </a:solidFill>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10295" y="1312991"/>
            <a:ext cx="2956560" cy="646331"/>
          </a:xfrm>
          <a:prstGeom prst="rect">
            <a:avLst/>
          </a:prstGeom>
          <a:noFill/>
        </p:spPr>
        <p:txBody>
          <a:bodyPr wrap="square">
            <a:spAutoFit/>
          </a:bodyPr>
          <a:lstStyle/>
          <a:p>
            <a:pPr algn="just"/>
            <a:r>
              <a:rPr lang="en-US" sz="1800" dirty="0">
                <a:latin typeface="Georgia" panose="02040502050405020303" pitchFamily="18" charset="0"/>
              </a:rPr>
              <a:t>Animals make </a:t>
            </a:r>
            <a:r>
              <a:rPr lang="en-US" sz="1800" b="1" dirty="0">
                <a:solidFill>
                  <a:srgbClr val="FF0000"/>
                </a:solidFill>
                <a:latin typeface="Georgia" panose="02040502050405020303" pitchFamily="18" charset="0"/>
              </a:rPr>
              <a:t>inference based decision</a:t>
            </a:r>
          </a:p>
        </p:txBody>
      </p:sp>
      <p:sp>
        <p:nvSpPr>
          <p:cNvPr id="39" name="TextBox 38">
            <a:extLst>
              <a:ext uri="{FF2B5EF4-FFF2-40B4-BE49-F238E27FC236}">
                <a16:creationId xmlns:a16="http://schemas.microsoft.com/office/drawing/2014/main" id="{E9303B09-428E-41B3-8186-15D3E2431D15}"/>
              </a:ext>
            </a:extLst>
          </p:cNvPr>
          <p:cNvSpPr txBox="1"/>
          <p:nvPr/>
        </p:nvSpPr>
        <p:spPr>
          <a:xfrm>
            <a:off x="6066855" y="1259950"/>
            <a:ext cx="3258250" cy="923330"/>
          </a:xfrm>
          <a:prstGeom prst="rect">
            <a:avLst/>
          </a:prstGeom>
          <a:noFill/>
        </p:spPr>
        <p:txBody>
          <a:bodyPr wrap="square">
            <a:spAutoFit/>
          </a:bodyPr>
          <a:lstStyle/>
          <a:p>
            <a:pPr algn="just"/>
            <a:r>
              <a:rPr lang="en-US" sz="1800" b="1" dirty="0">
                <a:solidFill>
                  <a:srgbClr val="FF0000"/>
                </a:solidFill>
                <a:latin typeface="Georgia" panose="02040502050405020303" pitchFamily="18" charset="0"/>
              </a:rPr>
              <a:t>Increase</a:t>
            </a:r>
            <a:r>
              <a:rPr lang="en-US" sz="1800" dirty="0">
                <a:latin typeface="Georgia" panose="02040502050405020303" pitchFamily="18" charset="0"/>
              </a:rPr>
              <a:t> in </a:t>
            </a:r>
            <a:r>
              <a:rPr lang="en-US" sz="1800" b="1" dirty="0">
                <a:solidFill>
                  <a:srgbClr val="FF0000"/>
                </a:solidFill>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solidFill>
                  <a:srgbClr val="FF0000"/>
                </a:solidFill>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410831" y="1220658"/>
            <a:ext cx="2781169" cy="2031325"/>
          </a:xfrm>
          <a:prstGeom prst="rect">
            <a:avLst/>
          </a:prstGeom>
          <a:noFill/>
        </p:spPr>
        <p:txBody>
          <a:bodyPr wrap="square">
            <a:spAutoFit/>
          </a:bodyPr>
          <a:lstStyle/>
          <a:p>
            <a:r>
              <a:rPr lang="en-US" sz="1800" b="1" dirty="0">
                <a:solidFill>
                  <a:srgbClr val="FF0000"/>
                </a:solidFill>
                <a:latin typeface="Georgia" panose="02040502050405020303" pitchFamily="18" charset="0"/>
              </a:rPr>
              <a:t>Cortical layers </a:t>
            </a:r>
            <a:r>
              <a:rPr lang="en-US" sz="1800" dirty="0">
                <a:latin typeface="Georgia" panose="02040502050405020303" pitchFamily="18" charset="0"/>
              </a:rPr>
              <a:t>in frontal cortex seem to play a </a:t>
            </a:r>
            <a:r>
              <a:rPr lang="en-US" sz="1800" b="1" dirty="0">
                <a:solidFill>
                  <a:srgbClr val="FF0000"/>
                </a:solidFill>
                <a:latin typeface="Georgia" panose="02040502050405020303" pitchFamily="18" charset="0"/>
              </a:rPr>
              <a:t>decisive role </a:t>
            </a:r>
            <a:r>
              <a:rPr lang="en-US" sz="1800" dirty="0">
                <a:latin typeface="Georgia" panose="02040502050405020303" pitchFamily="18" charset="0"/>
              </a:rPr>
              <a:t>by altering current expectation and adopting adequate search strategies</a:t>
            </a:r>
            <a:endParaRPr lang="en-DE" dirty="0"/>
          </a:p>
        </p:txBody>
      </p:sp>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Tree>
    <p:extLst>
      <p:ext uri="{BB962C8B-B14F-4D97-AF65-F5344CB8AC3E}">
        <p14:creationId xmlns:p14="http://schemas.microsoft.com/office/powerpoint/2010/main" val="2314640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endParaRPr lang="en-US" sz="2400" dirty="0">
              <a:latin typeface="Georgia" panose="02040502050405020303" pitchFamily="18" charset="0"/>
            </a:endParaRPr>
          </a:p>
          <a:p>
            <a:pPr algn="just"/>
            <a:r>
              <a:rPr lang="en-US" sz="2400" dirty="0">
                <a:solidFill>
                  <a:srgbClr val="FF0000"/>
                </a:solidFill>
                <a:latin typeface="Georgia" panose="02040502050405020303" pitchFamily="18" charset="0"/>
              </a:rPr>
              <a:t>Optogenetic intervention</a:t>
            </a:r>
            <a:endParaRPr lang="en-US" sz="2400" dirty="0">
              <a:latin typeface="Georgia" panose="02040502050405020303" pitchFamily="18" charset="0"/>
            </a:endParaRPr>
          </a:p>
          <a:p>
            <a:pPr algn="just"/>
            <a:r>
              <a:rPr lang="en-US" sz="2400" dirty="0">
                <a:latin typeface="Georgia" panose="02040502050405020303" pitchFamily="18" charset="0"/>
              </a:rPr>
              <a:t>C</a:t>
            </a:r>
            <a:r>
              <a:rPr lang="en-US" sz="2400" dirty="0">
                <a:solidFill>
                  <a:srgbClr val="FF0000"/>
                </a:solidFill>
                <a:latin typeface="Georgia" panose="02040502050405020303" pitchFamily="18" charset="0"/>
              </a:rPr>
              <a:t>omparative foraging task in humans </a:t>
            </a:r>
            <a:r>
              <a:rPr lang="en-US" sz="2400" dirty="0">
                <a:latin typeface="Georgia" panose="02040502050405020303" pitchFamily="18" charset="0"/>
              </a:rPr>
              <a:t>using high-field fMRI</a:t>
            </a:r>
          </a:p>
        </p:txBody>
      </p:sp>
    </p:spTree>
    <p:extLst>
      <p:ext uri="{BB962C8B-B14F-4D97-AF65-F5344CB8AC3E}">
        <p14:creationId xmlns:p14="http://schemas.microsoft.com/office/powerpoint/2010/main" val="3674650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p:txBody>
          <a:bodyPr/>
          <a:lstStyle/>
          <a:p>
            <a:r>
              <a:rPr lang="en-US" dirty="0"/>
              <a:t>Overview</a:t>
            </a:r>
            <a:endParaRPr lang="en-DE" dirty="0"/>
          </a:p>
        </p:txBody>
      </p:sp>
      <p:sp>
        <p:nvSpPr>
          <p:cNvPr id="3" name="Content Placeholder 2">
            <a:extLst>
              <a:ext uri="{FF2B5EF4-FFF2-40B4-BE49-F238E27FC236}">
                <a16:creationId xmlns:a16="http://schemas.microsoft.com/office/drawing/2014/main" id="{BB67F151-ACD4-41BE-B5CE-10D85D589EAA}"/>
              </a:ext>
            </a:extLst>
          </p:cNvPr>
          <p:cNvSpPr>
            <a:spLocks noGrp="1"/>
          </p:cNvSpPr>
          <p:nvPr>
            <p:ph idx="1"/>
          </p:nvPr>
        </p:nvSpPr>
        <p:spPr>
          <a:xfrm>
            <a:off x="838200" y="1690688"/>
            <a:ext cx="10515600" cy="4351338"/>
          </a:xfrm>
        </p:spPr>
        <p:txBody>
          <a:bodyPr/>
          <a:lstStyle/>
          <a:p>
            <a:r>
              <a:rPr lang="en-US" dirty="0"/>
              <a:t>My journey</a:t>
            </a:r>
          </a:p>
          <a:p>
            <a:r>
              <a:rPr lang="en-US" dirty="0"/>
              <a:t>Master thesis project</a:t>
            </a:r>
          </a:p>
          <a:p>
            <a:r>
              <a:rPr lang="en-US" dirty="0"/>
              <a:t>Why this lab?</a:t>
            </a:r>
            <a:endParaRPr lang="en-DE" dirty="0"/>
          </a:p>
        </p:txBody>
      </p:sp>
    </p:spTree>
    <p:extLst>
      <p:ext uri="{BB962C8B-B14F-4D97-AF65-F5344CB8AC3E}">
        <p14:creationId xmlns:p14="http://schemas.microsoft.com/office/powerpoint/2010/main" val="139194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2" name="Oval 1">
            <a:extLst>
              <a:ext uri="{FF2B5EF4-FFF2-40B4-BE49-F238E27FC236}">
                <a16:creationId xmlns:a16="http://schemas.microsoft.com/office/drawing/2014/main" id="{EF749A53-C72E-CDFC-FD72-B5F4B997EF51}"/>
              </a:ext>
            </a:extLst>
          </p:cNvPr>
          <p:cNvSpPr/>
          <p:nvPr/>
        </p:nvSpPr>
        <p:spPr>
          <a:xfrm>
            <a:off x="4295558" y="1459523"/>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09D2CA-CF67-FF00-7748-C3D997DB8CDF}"/>
              </a:ext>
            </a:extLst>
          </p:cNvPr>
          <p:cNvSpPr/>
          <p:nvPr/>
        </p:nvSpPr>
        <p:spPr>
          <a:xfrm>
            <a:off x="5590958" y="1459522"/>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F686C-28EB-498B-A8DF-507AA2EC3341}"/>
              </a:ext>
            </a:extLst>
          </p:cNvPr>
          <p:cNvSpPr txBox="1"/>
          <p:nvPr/>
        </p:nvSpPr>
        <p:spPr>
          <a:xfrm>
            <a:off x="4327984" y="2259594"/>
            <a:ext cx="1262974" cy="369332"/>
          </a:xfrm>
          <a:prstGeom prst="rect">
            <a:avLst/>
          </a:prstGeom>
          <a:noFill/>
        </p:spPr>
        <p:txBody>
          <a:bodyPr wrap="none" rtlCol="0">
            <a:spAutoFit/>
          </a:bodyPr>
          <a:lstStyle/>
          <a:p>
            <a:r>
              <a:rPr lang="en-US" dirty="0"/>
              <a:t>Experiment</a:t>
            </a:r>
          </a:p>
        </p:txBody>
      </p:sp>
      <p:sp>
        <p:nvSpPr>
          <p:cNvPr id="11" name="TextBox 10">
            <a:extLst>
              <a:ext uri="{FF2B5EF4-FFF2-40B4-BE49-F238E27FC236}">
                <a16:creationId xmlns:a16="http://schemas.microsoft.com/office/drawing/2014/main" id="{2A24A56B-5B13-1915-5633-44912E7E736A}"/>
              </a:ext>
            </a:extLst>
          </p:cNvPr>
          <p:cNvSpPr txBox="1"/>
          <p:nvPr/>
        </p:nvSpPr>
        <p:spPr>
          <a:xfrm>
            <a:off x="6258469" y="2259594"/>
            <a:ext cx="1414041" cy="369332"/>
          </a:xfrm>
          <a:prstGeom prst="rect">
            <a:avLst/>
          </a:prstGeom>
          <a:noFill/>
        </p:spPr>
        <p:txBody>
          <a:bodyPr wrap="none" rtlCol="0">
            <a:spAutoFit/>
          </a:bodyPr>
          <a:lstStyle/>
          <a:p>
            <a:r>
              <a:rPr lang="en-US" dirty="0"/>
              <a:t>Computation</a:t>
            </a:r>
          </a:p>
        </p:txBody>
      </p:sp>
      <p:grpSp>
        <p:nvGrpSpPr>
          <p:cNvPr id="17" name="Group 16">
            <a:extLst>
              <a:ext uri="{FF2B5EF4-FFF2-40B4-BE49-F238E27FC236}">
                <a16:creationId xmlns:a16="http://schemas.microsoft.com/office/drawing/2014/main" id="{DC0C4956-E64B-2332-AE80-68A3D718DD37}"/>
              </a:ext>
            </a:extLst>
          </p:cNvPr>
          <p:cNvGrpSpPr/>
          <p:nvPr/>
        </p:nvGrpSpPr>
        <p:grpSpPr>
          <a:xfrm>
            <a:off x="5590958" y="1693893"/>
            <a:ext cx="726831" cy="1500735"/>
            <a:chOff x="2473569" y="2239016"/>
            <a:chExt cx="726831" cy="1500735"/>
          </a:xfrm>
        </p:grpSpPr>
        <p:sp>
          <p:nvSpPr>
            <p:cNvPr id="14" name="Freeform 13">
              <a:extLst>
                <a:ext uri="{FF2B5EF4-FFF2-40B4-BE49-F238E27FC236}">
                  <a16:creationId xmlns:a16="http://schemas.microsoft.com/office/drawing/2014/main" id="{382B60AD-C1F3-274D-DBB4-1108F8A7361F}"/>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Smiley Face 14">
              <a:extLst>
                <a:ext uri="{FF2B5EF4-FFF2-40B4-BE49-F238E27FC236}">
                  <a16:creationId xmlns:a16="http://schemas.microsoft.com/office/drawing/2014/main" id="{2D70FA9C-3204-A75A-6290-E4428507CACD}"/>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84DEB82-07E1-D699-A62B-2AA9E4B613E8}"/>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Thank you</a:t>
            </a:r>
            <a:endParaRPr lang="en-DE" dirty="0">
              <a:solidFill>
                <a:srgbClr val="FCDC34"/>
              </a:solidFill>
              <a:latin typeface="Georgia" panose="02040502050405020303" pitchFamily="18" charset="0"/>
            </a:endParaRPr>
          </a:p>
        </p:txBody>
      </p:sp>
    </p:spTree>
    <p:extLst>
      <p:ext uri="{BB962C8B-B14F-4D97-AF65-F5344CB8AC3E}">
        <p14:creationId xmlns:p14="http://schemas.microsoft.com/office/powerpoint/2010/main" val="1077465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1635867" y="1632259"/>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spTree>
    <p:extLst>
      <p:ext uri="{BB962C8B-B14F-4D97-AF65-F5344CB8AC3E}">
        <p14:creationId xmlns:p14="http://schemas.microsoft.com/office/powerpoint/2010/main" val="2863125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316969" y="0"/>
            <a:ext cx="10515600" cy="1325563"/>
          </a:xfrm>
        </p:spPr>
        <p:txBody>
          <a:bodyPr/>
          <a:lstStyle/>
          <a:p>
            <a:pPr algn="ctr"/>
            <a:r>
              <a:rPr lang="en-US" dirty="0"/>
              <a:t>Vishal Kannan</a:t>
            </a:r>
            <a:endParaRPr lang="en-DE" dirty="0"/>
          </a:p>
        </p:txBody>
      </p:sp>
      <p:pic>
        <p:nvPicPr>
          <p:cNvPr id="1026" name="Picture 2" descr="Bioengineering &amp; Medical Nanotechnology,SASTRA Thanjavur">
            <a:extLst>
              <a:ext uri="{FF2B5EF4-FFF2-40B4-BE49-F238E27FC236}">
                <a16:creationId xmlns:a16="http://schemas.microsoft.com/office/drawing/2014/main" id="{7DBCE2F2-5C49-9A43-323E-C529B0F800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7180" y="1156651"/>
            <a:ext cx="1122850" cy="112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29EED0-EF40-EC6D-B935-9995DE370B1E}"/>
              </a:ext>
            </a:extLst>
          </p:cNvPr>
          <p:cNvSpPr txBox="1"/>
          <p:nvPr/>
        </p:nvSpPr>
        <p:spPr>
          <a:xfrm>
            <a:off x="2139360" y="1509946"/>
            <a:ext cx="6517938" cy="369332"/>
          </a:xfrm>
          <a:prstGeom prst="rect">
            <a:avLst/>
          </a:prstGeom>
          <a:noFill/>
        </p:spPr>
        <p:txBody>
          <a:bodyPr wrap="none" rtlCol="0">
            <a:spAutoFit/>
          </a:bodyPr>
          <a:lstStyle/>
          <a:p>
            <a:r>
              <a:rPr lang="en-US" dirty="0"/>
              <a:t>Integrated Masters in Bioengineering and Medical Nanotechnology</a:t>
            </a:r>
          </a:p>
        </p:txBody>
      </p:sp>
      <p:sp>
        <p:nvSpPr>
          <p:cNvPr id="6" name="TextBox 5">
            <a:extLst>
              <a:ext uri="{FF2B5EF4-FFF2-40B4-BE49-F238E27FC236}">
                <a16:creationId xmlns:a16="http://schemas.microsoft.com/office/drawing/2014/main" id="{4EF80D8F-1FDC-A93D-2BD3-03ED832C8800}"/>
              </a:ext>
            </a:extLst>
          </p:cNvPr>
          <p:cNvSpPr txBox="1"/>
          <p:nvPr/>
        </p:nvSpPr>
        <p:spPr>
          <a:xfrm>
            <a:off x="2280107" y="2779540"/>
            <a:ext cx="3551742" cy="369332"/>
          </a:xfrm>
          <a:prstGeom prst="rect">
            <a:avLst/>
          </a:prstGeom>
          <a:noFill/>
        </p:spPr>
        <p:txBody>
          <a:bodyPr wrap="none" rtlCol="0">
            <a:spAutoFit/>
          </a:bodyPr>
          <a:lstStyle/>
          <a:p>
            <a:r>
              <a:rPr lang="en-US" dirty="0"/>
              <a:t>Masters in Integrative Neuroscience</a:t>
            </a:r>
          </a:p>
        </p:txBody>
      </p:sp>
      <p:pic>
        <p:nvPicPr>
          <p:cNvPr id="1028" name="Picture 4">
            <a:extLst>
              <a:ext uri="{FF2B5EF4-FFF2-40B4-BE49-F238E27FC236}">
                <a16:creationId xmlns:a16="http://schemas.microsoft.com/office/drawing/2014/main" id="{31918961-500B-676F-EE88-4538DACE7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69" y="2779540"/>
            <a:ext cx="1803271" cy="6494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ibniz Institute for Neurobiology (LIN) - Leibniz Education Research  Network (LERN)Leibniz Education Research Network (LERN)">
            <a:extLst>
              <a:ext uri="{FF2B5EF4-FFF2-40B4-BE49-F238E27FC236}">
                <a16:creationId xmlns:a16="http://schemas.microsoft.com/office/drawing/2014/main" id="{35ED6FC3-BEEC-A7A0-FFF5-6B5414B6A0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027" b="24990"/>
          <a:stretch/>
        </p:blipFill>
        <p:spPr bwMode="auto">
          <a:xfrm>
            <a:off x="138042" y="5910372"/>
            <a:ext cx="2106090" cy="729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481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316969" y="0"/>
            <a:ext cx="10515600" cy="1325563"/>
          </a:xfrm>
        </p:spPr>
        <p:txBody>
          <a:bodyPr/>
          <a:lstStyle/>
          <a:p>
            <a:r>
              <a:rPr lang="en-US" dirty="0"/>
              <a:t>Research experience</a:t>
            </a:r>
            <a:endParaRPr lang="en-DE"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645848" y="3253747"/>
            <a:ext cx="3389349" cy="1077218"/>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600" dirty="0">
                <a:latin typeface="Calibri" panose="020F0502020204030204" pitchFamily="34"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568407-1C62-366F-31AF-59F5882192E5}"/>
              </a:ext>
            </a:extLst>
          </p:cNvPr>
          <p:cNvSpPr txBox="1"/>
          <p:nvPr/>
        </p:nvSpPr>
        <p:spPr>
          <a:xfrm>
            <a:off x="2564545" y="2453991"/>
            <a:ext cx="3389349" cy="584775"/>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How </a:t>
            </a:r>
            <a:r>
              <a:rPr lang="en-US" sz="16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6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87AAA735-7B2D-6E10-8175-D3E091BC5808}"/>
              </a:ext>
            </a:extLst>
          </p:cNvPr>
          <p:cNvSpPr txBox="1"/>
          <p:nvPr/>
        </p:nvSpPr>
        <p:spPr>
          <a:xfrm>
            <a:off x="2633614" y="5383337"/>
            <a:ext cx="3389349" cy="1077218"/>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76DDF0A-B9E7-81B1-35B9-F6B2C79B87A5}"/>
              </a:ext>
            </a:extLst>
          </p:cNvPr>
          <p:cNvSpPr txBox="1"/>
          <p:nvPr/>
        </p:nvSpPr>
        <p:spPr>
          <a:xfrm>
            <a:off x="318865" y="2531629"/>
            <a:ext cx="1999202" cy="369332"/>
          </a:xfrm>
          <a:prstGeom prst="rect">
            <a:avLst/>
          </a:prstGeom>
          <a:solidFill>
            <a:srgbClr val="C00000"/>
          </a:solidFill>
        </p:spPr>
        <p:txBody>
          <a:bodyPr wrap="none" rtlCol="0">
            <a:spAutoFit/>
          </a:bodyPr>
          <a:lstStyle/>
          <a:p>
            <a:r>
              <a:rPr lang="en-US" dirty="0">
                <a:solidFill>
                  <a:schemeClr val="bg1"/>
                </a:solidFill>
              </a:rPr>
              <a:t>Sensory perception</a:t>
            </a:r>
          </a:p>
        </p:txBody>
      </p:sp>
      <p:sp>
        <p:nvSpPr>
          <p:cNvPr id="17" name="TextBox 16">
            <a:extLst>
              <a:ext uri="{FF2B5EF4-FFF2-40B4-BE49-F238E27FC236}">
                <a16:creationId xmlns:a16="http://schemas.microsoft.com/office/drawing/2014/main" id="{EEE8AF9E-F0F3-1C6C-0CAC-FD681BCB5B71}"/>
              </a:ext>
            </a:extLst>
          </p:cNvPr>
          <p:cNvSpPr txBox="1"/>
          <p:nvPr/>
        </p:nvSpPr>
        <p:spPr>
          <a:xfrm>
            <a:off x="316969" y="3422619"/>
            <a:ext cx="1963102" cy="369332"/>
          </a:xfrm>
          <a:prstGeom prst="rect">
            <a:avLst/>
          </a:prstGeom>
          <a:solidFill>
            <a:srgbClr val="C00000"/>
          </a:solidFill>
        </p:spPr>
        <p:txBody>
          <a:bodyPr wrap="none" rtlCol="0">
            <a:spAutoFit/>
          </a:bodyPr>
          <a:lstStyle/>
          <a:p>
            <a:r>
              <a:rPr lang="en-US" dirty="0">
                <a:solidFill>
                  <a:schemeClr val="bg1"/>
                </a:solidFill>
              </a:rPr>
              <a:t>Cognitive flexibility</a:t>
            </a:r>
          </a:p>
        </p:txBody>
      </p:sp>
      <p:pic>
        <p:nvPicPr>
          <p:cNvPr id="46" name="Picture 45">
            <a:extLst>
              <a:ext uri="{FF2B5EF4-FFF2-40B4-BE49-F238E27FC236}">
                <a16:creationId xmlns:a16="http://schemas.microsoft.com/office/drawing/2014/main" id="{0A89297D-A686-2180-D3C7-D04BCF65C4AD}"/>
              </a:ext>
            </a:extLst>
          </p:cNvPr>
          <p:cNvPicPr>
            <a:picLocks noChangeAspect="1"/>
          </p:cNvPicPr>
          <p:nvPr/>
        </p:nvPicPr>
        <p:blipFill>
          <a:blip r:embed="rId3"/>
          <a:stretch>
            <a:fillRect/>
          </a:stretch>
        </p:blipFill>
        <p:spPr>
          <a:xfrm>
            <a:off x="7553503" y="2385941"/>
            <a:ext cx="1316761" cy="800498"/>
          </a:xfrm>
          <a:prstGeom prst="rect">
            <a:avLst/>
          </a:prstGeom>
        </p:spPr>
      </p:pic>
      <p:sp>
        <p:nvSpPr>
          <p:cNvPr id="47" name="Left-Right Arrow 46">
            <a:extLst>
              <a:ext uri="{FF2B5EF4-FFF2-40B4-BE49-F238E27FC236}">
                <a16:creationId xmlns:a16="http://schemas.microsoft.com/office/drawing/2014/main" id="{DF2AAF9B-5C09-0137-3292-240415CB0B94}"/>
              </a:ext>
            </a:extLst>
          </p:cNvPr>
          <p:cNvSpPr/>
          <p:nvPr/>
        </p:nvSpPr>
        <p:spPr>
          <a:xfrm>
            <a:off x="8900307" y="2754831"/>
            <a:ext cx="532250" cy="196329"/>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0992181-881D-6F95-1718-F3A1A6E7C216}"/>
              </a:ext>
            </a:extLst>
          </p:cNvPr>
          <p:cNvPicPr>
            <a:picLocks noChangeAspect="1"/>
          </p:cNvPicPr>
          <p:nvPr/>
        </p:nvPicPr>
        <p:blipFill>
          <a:blip r:embed="rId4"/>
          <a:stretch>
            <a:fillRect/>
          </a:stretch>
        </p:blipFill>
        <p:spPr>
          <a:xfrm>
            <a:off x="9707288" y="2351208"/>
            <a:ext cx="1149296" cy="1003577"/>
          </a:xfrm>
          <a:prstGeom prst="rect">
            <a:avLst/>
          </a:prstGeom>
        </p:spPr>
      </p:pic>
      <p:pic>
        <p:nvPicPr>
          <p:cNvPr id="3078" name="Picture 6" descr="Ear Clip Art at Clker.com - vector clip art online, royalty ...">
            <a:extLst>
              <a:ext uri="{FF2B5EF4-FFF2-40B4-BE49-F238E27FC236}">
                <a16:creationId xmlns:a16="http://schemas.microsoft.com/office/drawing/2014/main" id="{786926C5-9A4B-5388-07AA-5CE0479EBF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0118" y="2647459"/>
            <a:ext cx="233342" cy="3786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802D2A-0C4E-70AE-DC0B-39B21356B9D9}"/>
              </a:ext>
            </a:extLst>
          </p:cNvPr>
          <p:cNvSpPr txBox="1"/>
          <p:nvPr/>
        </p:nvSpPr>
        <p:spPr>
          <a:xfrm>
            <a:off x="2633614" y="1225141"/>
            <a:ext cx="2983997" cy="830997"/>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600" dirty="0"/>
          </a:p>
        </p:txBody>
      </p:sp>
      <p:sp>
        <p:nvSpPr>
          <p:cNvPr id="15" name="TextBox 14">
            <a:extLst>
              <a:ext uri="{FF2B5EF4-FFF2-40B4-BE49-F238E27FC236}">
                <a16:creationId xmlns:a16="http://schemas.microsoft.com/office/drawing/2014/main" id="{8E149BFB-0007-F658-FFBD-CD6D6ABE42C9}"/>
              </a:ext>
            </a:extLst>
          </p:cNvPr>
          <p:cNvSpPr txBox="1"/>
          <p:nvPr/>
        </p:nvSpPr>
        <p:spPr>
          <a:xfrm>
            <a:off x="320183" y="1469801"/>
            <a:ext cx="2245679" cy="369332"/>
          </a:xfrm>
          <a:prstGeom prst="rect">
            <a:avLst/>
          </a:prstGeom>
          <a:solidFill>
            <a:srgbClr val="C00000"/>
          </a:solidFill>
        </p:spPr>
        <p:txBody>
          <a:bodyPr wrap="none" rtlCol="0">
            <a:spAutoFit/>
          </a:bodyPr>
          <a:lstStyle/>
          <a:p>
            <a:r>
              <a:rPr lang="en-US" dirty="0">
                <a:solidFill>
                  <a:schemeClr val="bg1"/>
                </a:solidFill>
              </a:rPr>
              <a:t>Learning and memory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6"/>
          <a:stretch>
            <a:fillRect/>
          </a:stretch>
        </p:blipFill>
        <p:spPr>
          <a:xfrm>
            <a:off x="5809856" y="1265088"/>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7"/>
          <a:stretch>
            <a:fillRect/>
          </a:stretch>
        </p:blipFill>
        <p:spPr>
          <a:xfrm>
            <a:off x="7440701" y="1167353"/>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356731" y="830510"/>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E048906-A15A-E391-625F-7E1170CA5A00}"/>
              </a:ext>
            </a:extLst>
          </p:cNvPr>
          <p:cNvSpPr txBox="1"/>
          <p:nvPr/>
        </p:nvSpPr>
        <p:spPr>
          <a:xfrm>
            <a:off x="7008323" y="2056138"/>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97F7842E-A02C-0A64-C8F5-58860BDE03F6}"/>
              </a:ext>
            </a:extLst>
          </p:cNvPr>
          <p:cNvSpPr txBox="1"/>
          <p:nvPr/>
        </p:nvSpPr>
        <p:spPr>
          <a:xfrm>
            <a:off x="7160508" y="3494090"/>
            <a:ext cx="3696076" cy="369332"/>
          </a:xfrm>
          <a:prstGeom prst="rect">
            <a:avLst/>
          </a:prstGeom>
          <a:noFill/>
        </p:spPr>
        <p:txBody>
          <a:bodyPr wrap="none" rtlCol="0">
            <a:spAutoFit/>
          </a:bodyPr>
          <a:lstStyle/>
          <a:p>
            <a:r>
              <a:rPr lang="en-US" dirty="0"/>
              <a:t>Time frequency analysis and statistics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318865" y="5523046"/>
            <a:ext cx="1999202" cy="646331"/>
          </a:xfrm>
          <a:prstGeom prst="rect">
            <a:avLst/>
          </a:prstGeom>
          <a:solidFill>
            <a:srgbClr val="C00000"/>
          </a:solidFill>
        </p:spPr>
        <p:txBody>
          <a:bodyPr wrap="square" rtlCol="0">
            <a:spAutoFit/>
          </a:bodyPr>
          <a:lstStyle/>
          <a:p>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09856" y="3483885"/>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6022963" y="5598780"/>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873C7AA-2A64-2A82-2A1D-2D47685BC48A}"/>
              </a:ext>
            </a:extLst>
          </p:cNvPr>
          <p:cNvPicPr>
            <a:picLocks noChangeAspect="1"/>
          </p:cNvPicPr>
          <p:nvPr/>
        </p:nvPicPr>
        <p:blipFill>
          <a:blip r:embed="rId6"/>
          <a:stretch>
            <a:fillRect/>
          </a:stretch>
        </p:blipFill>
        <p:spPr>
          <a:xfrm>
            <a:off x="5763498" y="2446512"/>
            <a:ext cx="607544" cy="639520"/>
          </a:xfrm>
          <a:prstGeom prst="rect">
            <a:avLst/>
          </a:prstGeom>
        </p:spPr>
      </p:pic>
      <p:sp>
        <p:nvSpPr>
          <p:cNvPr id="58" name="TextBox 57">
            <a:extLst>
              <a:ext uri="{FF2B5EF4-FFF2-40B4-BE49-F238E27FC236}">
                <a16:creationId xmlns:a16="http://schemas.microsoft.com/office/drawing/2014/main" id="{4E6B3449-BBF7-1519-6B28-A489425CB70D}"/>
              </a:ext>
            </a:extLst>
          </p:cNvPr>
          <p:cNvSpPr txBox="1"/>
          <p:nvPr/>
        </p:nvSpPr>
        <p:spPr>
          <a:xfrm>
            <a:off x="2645848" y="4400709"/>
            <a:ext cx="3389349" cy="830997"/>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Potential classification feature to design a brain-computer interface for post-stroke rehabilitation</a:t>
            </a:r>
          </a:p>
        </p:txBody>
      </p:sp>
      <p:sp>
        <p:nvSpPr>
          <p:cNvPr id="59" name="TextBox 58">
            <a:extLst>
              <a:ext uri="{FF2B5EF4-FFF2-40B4-BE49-F238E27FC236}">
                <a16:creationId xmlns:a16="http://schemas.microsoft.com/office/drawing/2014/main" id="{F84EC47A-0258-034A-0A1C-081B4341FE7A}"/>
              </a:ext>
            </a:extLst>
          </p:cNvPr>
          <p:cNvSpPr txBox="1"/>
          <p:nvPr/>
        </p:nvSpPr>
        <p:spPr>
          <a:xfrm>
            <a:off x="316969" y="4523124"/>
            <a:ext cx="2162515" cy="369332"/>
          </a:xfrm>
          <a:prstGeom prst="rect">
            <a:avLst/>
          </a:prstGeom>
          <a:solidFill>
            <a:srgbClr val="C00000"/>
          </a:solidFill>
        </p:spPr>
        <p:txBody>
          <a:bodyPr wrap="none" rtlCol="0">
            <a:spAutoFit/>
          </a:bodyPr>
          <a:lstStyle/>
          <a:p>
            <a:r>
              <a:rPr lang="en-US" dirty="0">
                <a:solidFill>
                  <a:schemeClr val="bg1"/>
                </a:solidFill>
              </a:rPr>
              <a:t>Clinical rehabilitation</a:t>
            </a:r>
          </a:p>
        </p:txBody>
      </p:sp>
      <p:pic>
        <p:nvPicPr>
          <p:cNvPr id="3080" name="Picture 8" descr="Person Clipart Images – Browse 584,254 Stock Photos, Vectors, and Video |  Adobe Stock">
            <a:extLst>
              <a:ext uri="{FF2B5EF4-FFF2-40B4-BE49-F238E27FC236}">
                <a16:creationId xmlns:a16="http://schemas.microsoft.com/office/drawing/2014/main" id="{CB2843E5-1583-B512-68FD-C107D789DE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5197" y="4480196"/>
            <a:ext cx="493565" cy="8421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CF1DDD1C-FED8-8FAD-7D09-9EF26995C000}"/>
              </a:ext>
            </a:extLst>
          </p:cNvPr>
          <p:cNvPicPr>
            <a:picLocks noChangeAspect="1"/>
          </p:cNvPicPr>
          <p:nvPr/>
        </p:nvPicPr>
        <p:blipFill>
          <a:blip r:embed="rId12"/>
          <a:stretch>
            <a:fillRect/>
          </a:stretch>
        </p:blipFill>
        <p:spPr>
          <a:xfrm>
            <a:off x="7153234" y="4302828"/>
            <a:ext cx="1185819" cy="1225678"/>
          </a:xfrm>
          <a:prstGeom prst="rect">
            <a:avLst/>
          </a:prstGeom>
        </p:spPr>
      </p:pic>
      <p:pic>
        <p:nvPicPr>
          <p:cNvPr id="63" name="Picture 62">
            <a:extLst>
              <a:ext uri="{FF2B5EF4-FFF2-40B4-BE49-F238E27FC236}">
                <a16:creationId xmlns:a16="http://schemas.microsoft.com/office/drawing/2014/main" id="{2B4A398C-5AAD-42BC-844B-DDCBFB9FEE1F}"/>
              </a:ext>
            </a:extLst>
          </p:cNvPr>
          <p:cNvPicPr>
            <a:picLocks noChangeAspect="1"/>
          </p:cNvPicPr>
          <p:nvPr/>
        </p:nvPicPr>
        <p:blipFill>
          <a:blip r:embed="rId4"/>
          <a:stretch>
            <a:fillRect/>
          </a:stretch>
        </p:blipFill>
        <p:spPr>
          <a:xfrm>
            <a:off x="8744319" y="4482084"/>
            <a:ext cx="1149296" cy="1003577"/>
          </a:xfrm>
          <a:prstGeom prst="rect">
            <a:avLst/>
          </a:prstGeom>
        </p:spPr>
      </p:pic>
      <p:pic>
        <p:nvPicPr>
          <p:cNvPr id="3082" name="Picture 10" descr="Arm Clip Art - Free Download | Clipart Library">
            <a:extLst>
              <a:ext uri="{FF2B5EF4-FFF2-40B4-BE49-F238E27FC236}">
                <a16:creationId xmlns:a16="http://schemas.microsoft.com/office/drawing/2014/main" id="{B823A1E4-8ED0-68BD-418F-0B7B7E47BD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0435" y="4432531"/>
            <a:ext cx="789360" cy="1053130"/>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8E342632-1722-D8BB-BDCA-EB0B2E51A677}"/>
              </a:ext>
            </a:extLst>
          </p:cNvPr>
          <p:cNvSpPr txBox="1"/>
          <p:nvPr/>
        </p:nvSpPr>
        <p:spPr>
          <a:xfrm>
            <a:off x="6729315" y="4054482"/>
            <a:ext cx="5179303" cy="369332"/>
          </a:xfrm>
          <a:prstGeom prst="rect">
            <a:avLst/>
          </a:prstGeom>
          <a:noFill/>
        </p:spPr>
        <p:txBody>
          <a:bodyPr wrap="none" rtlCol="0">
            <a:spAutoFit/>
          </a:bodyPr>
          <a:lstStyle/>
          <a:p>
            <a:r>
              <a:rPr lang="en-US" dirty="0"/>
              <a:t>De-trend fluctuation analysis and supervised learning</a:t>
            </a:r>
          </a:p>
        </p:txBody>
      </p:sp>
      <p:sp>
        <p:nvSpPr>
          <p:cNvPr id="1025" name="Right Arrow 1024">
            <a:extLst>
              <a:ext uri="{FF2B5EF4-FFF2-40B4-BE49-F238E27FC236}">
                <a16:creationId xmlns:a16="http://schemas.microsoft.com/office/drawing/2014/main" id="{3596BA16-ACFC-DFB9-908F-9DA57AB7BF60}"/>
              </a:ext>
            </a:extLst>
          </p:cNvPr>
          <p:cNvSpPr/>
          <p:nvPr/>
        </p:nvSpPr>
        <p:spPr>
          <a:xfrm>
            <a:off x="8338258" y="4892456"/>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7" name="Right Arrow 1026">
            <a:extLst>
              <a:ext uri="{FF2B5EF4-FFF2-40B4-BE49-F238E27FC236}">
                <a16:creationId xmlns:a16="http://schemas.microsoft.com/office/drawing/2014/main" id="{1C6D2F80-EDF8-D0E1-06DF-C3E0630B616C}"/>
              </a:ext>
            </a:extLst>
          </p:cNvPr>
          <p:cNvSpPr/>
          <p:nvPr/>
        </p:nvSpPr>
        <p:spPr>
          <a:xfrm>
            <a:off x="9976184" y="4876041"/>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9" name="Right Arrow 1028">
            <a:extLst>
              <a:ext uri="{FF2B5EF4-FFF2-40B4-BE49-F238E27FC236}">
                <a16:creationId xmlns:a16="http://schemas.microsoft.com/office/drawing/2014/main" id="{8BD09B42-2F23-4302-69EF-EC5DE97E35D5}"/>
              </a:ext>
            </a:extLst>
          </p:cNvPr>
          <p:cNvSpPr/>
          <p:nvPr/>
        </p:nvSpPr>
        <p:spPr>
          <a:xfrm>
            <a:off x="7120096" y="5812597"/>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8139580" y="5690647"/>
            <a:ext cx="2879827" cy="369332"/>
          </a:xfrm>
          <a:prstGeom prst="rect">
            <a:avLst/>
          </a:prstGeom>
          <a:noFill/>
        </p:spPr>
        <p:txBody>
          <a:bodyPr wrap="none" rtlCol="0">
            <a:spAutoFit/>
          </a:bodyPr>
          <a:lstStyle/>
          <a:p>
            <a:r>
              <a:rPr lang="en-US" dirty="0"/>
              <a:t>Current work (Master thesis)</a:t>
            </a:r>
          </a:p>
        </p:txBody>
      </p:sp>
      <p:pic>
        <p:nvPicPr>
          <p:cNvPr id="3084" name="Picture 12" descr="Informationssicherheitsleitlinie der Universitätsmedizin Magdeburg (UMMD)">
            <a:extLst>
              <a:ext uri="{FF2B5EF4-FFF2-40B4-BE49-F238E27FC236}">
                <a16:creationId xmlns:a16="http://schemas.microsoft.com/office/drawing/2014/main" id="{07B3BF08-39F2-6972-1F93-6777F1A30D8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1564"/>
          <a:stretch/>
        </p:blipFill>
        <p:spPr bwMode="auto">
          <a:xfrm>
            <a:off x="6934335" y="59284"/>
            <a:ext cx="2763097" cy="71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5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58" grpId="0"/>
      <p:bldP spid="59" grpId="0" animBg="1"/>
      <p:bldP spid="1024" grpId="0"/>
      <p:bldP spid="1025" grpId="0" animBg="1"/>
      <p:bldP spid="1027" grpId="0" animBg="1"/>
      <p:bldP spid="1029" grpId="0" animBg="1"/>
      <p:bldP spid="1031"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316969" y="0"/>
            <a:ext cx="10515600" cy="1325563"/>
          </a:xfrm>
        </p:spPr>
        <p:txBody>
          <a:bodyPr/>
          <a:lstStyle/>
          <a:p>
            <a:r>
              <a:rPr lang="en-US" dirty="0"/>
              <a:t>Research experience</a:t>
            </a:r>
            <a:endParaRPr lang="en-DE" dirty="0"/>
          </a:p>
        </p:txBody>
      </p:sp>
      <p:sp>
        <p:nvSpPr>
          <p:cNvPr id="9" name="TextBox 8">
            <a:extLst>
              <a:ext uri="{FF2B5EF4-FFF2-40B4-BE49-F238E27FC236}">
                <a16:creationId xmlns:a16="http://schemas.microsoft.com/office/drawing/2014/main" id="{1A802D2A-0C4E-70AE-DC0B-39B21356B9D9}"/>
              </a:ext>
            </a:extLst>
          </p:cNvPr>
          <p:cNvSpPr txBox="1"/>
          <p:nvPr/>
        </p:nvSpPr>
        <p:spPr>
          <a:xfrm>
            <a:off x="2633614" y="1225141"/>
            <a:ext cx="2983997" cy="830997"/>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600"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645848" y="2282579"/>
            <a:ext cx="3389349" cy="1077218"/>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600" dirty="0">
                <a:latin typeface="Calibri" panose="020F0502020204030204" pitchFamily="34"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87AAA735-7B2D-6E10-8175-D3E091BC5808}"/>
              </a:ext>
            </a:extLst>
          </p:cNvPr>
          <p:cNvSpPr txBox="1"/>
          <p:nvPr/>
        </p:nvSpPr>
        <p:spPr>
          <a:xfrm>
            <a:off x="2631718" y="4799108"/>
            <a:ext cx="3389349" cy="1077218"/>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8E149BFB-0007-F658-FFBD-CD6D6ABE42C9}"/>
              </a:ext>
            </a:extLst>
          </p:cNvPr>
          <p:cNvSpPr txBox="1"/>
          <p:nvPr/>
        </p:nvSpPr>
        <p:spPr>
          <a:xfrm>
            <a:off x="320183" y="1469801"/>
            <a:ext cx="2245679" cy="369332"/>
          </a:xfrm>
          <a:prstGeom prst="rect">
            <a:avLst/>
          </a:prstGeom>
          <a:solidFill>
            <a:srgbClr val="C00000"/>
          </a:solidFill>
        </p:spPr>
        <p:txBody>
          <a:bodyPr wrap="none" rtlCol="0">
            <a:spAutoFit/>
          </a:bodyPr>
          <a:lstStyle/>
          <a:p>
            <a:r>
              <a:rPr lang="en-US" dirty="0">
                <a:solidFill>
                  <a:schemeClr val="bg1"/>
                </a:solidFill>
              </a:rPr>
              <a:t>Learning and memory</a:t>
            </a:r>
          </a:p>
        </p:txBody>
      </p:sp>
      <p:sp>
        <p:nvSpPr>
          <p:cNvPr id="17" name="TextBox 16">
            <a:extLst>
              <a:ext uri="{FF2B5EF4-FFF2-40B4-BE49-F238E27FC236}">
                <a16:creationId xmlns:a16="http://schemas.microsoft.com/office/drawing/2014/main" id="{EEE8AF9E-F0F3-1C6C-0CAC-FD681BCB5B71}"/>
              </a:ext>
            </a:extLst>
          </p:cNvPr>
          <p:cNvSpPr txBox="1"/>
          <p:nvPr/>
        </p:nvSpPr>
        <p:spPr>
          <a:xfrm>
            <a:off x="391169" y="2404879"/>
            <a:ext cx="1963102" cy="369332"/>
          </a:xfrm>
          <a:prstGeom prst="rect">
            <a:avLst/>
          </a:prstGeom>
          <a:solidFill>
            <a:srgbClr val="C00000"/>
          </a:solidFill>
        </p:spPr>
        <p:txBody>
          <a:bodyPr wrap="none" rtlCol="0">
            <a:spAutoFit/>
          </a:bodyPr>
          <a:lstStyle/>
          <a:p>
            <a:r>
              <a:rPr lang="en-US" dirty="0">
                <a:solidFill>
                  <a:schemeClr val="bg1"/>
                </a:solidFill>
              </a:rPr>
              <a:t>Cognitive flexibility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3"/>
          <a:stretch>
            <a:fillRect/>
          </a:stretch>
        </p:blipFill>
        <p:spPr>
          <a:xfrm>
            <a:off x="5809856" y="1265088"/>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4"/>
          <a:stretch>
            <a:fillRect/>
          </a:stretch>
        </p:blipFill>
        <p:spPr>
          <a:xfrm>
            <a:off x="7440701" y="1167353"/>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356731" y="830510"/>
            <a:ext cx="2053704" cy="369332"/>
          </a:xfrm>
          <a:prstGeom prst="rect">
            <a:avLst/>
          </a:prstGeom>
          <a:noFill/>
        </p:spPr>
        <p:txBody>
          <a:bodyPr wrap="none" rtlCol="0">
            <a:spAutoFit/>
          </a:bodyPr>
          <a:lstStyle/>
          <a:p>
            <a:r>
              <a:rPr lang="en-US" dirty="0"/>
              <a:t>Offline spike sorting</a:t>
            </a:r>
          </a:p>
        </p:txBody>
      </p:sp>
      <p:sp>
        <p:nvSpPr>
          <p:cNvPr id="51" name="TextBox 50">
            <a:extLst>
              <a:ext uri="{FF2B5EF4-FFF2-40B4-BE49-F238E27FC236}">
                <a16:creationId xmlns:a16="http://schemas.microsoft.com/office/drawing/2014/main" id="{97F7842E-A02C-0A64-C8F5-58860BDE03F6}"/>
              </a:ext>
            </a:extLst>
          </p:cNvPr>
          <p:cNvSpPr txBox="1"/>
          <p:nvPr/>
        </p:nvSpPr>
        <p:spPr>
          <a:xfrm>
            <a:off x="7234708" y="2476350"/>
            <a:ext cx="3696076" cy="369332"/>
          </a:xfrm>
          <a:prstGeom prst="rect">
            <a:avLst/>
          </a:prstGeom>
          <a:noFill/>
        </p:spPr>
        <p:txBody>
          <a:bodyPr wrap="none" rtlCol="0">
            <a:spAutoFit/>
          </a:bodyPr>
          <a:lstStyle/>
          <a:p>
            <a:r>
              <a:rPr lang="en-US" dirty="0"/>
              <a:t>Time frequency analysis and statistics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316969" y="4938817"/>
            <a:ext cx="1999202" cy="646331"/>
          </a:xfrm>
          <a:prstGeom prst="rect">
            <a:avLst/>
          </a:prstGeom>
          <a:solidFill>
            <a:srgbClr val="C00000"/>
          </a:solidFill>
        </p:spPr>
        <p:txBody>
          <a:bodyPr wrap="square" rtlCol="0">
            <a:spAutoFit/>
          </a:bodyPr>
          <a:lstStyle/>
          <a:p>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84056" y="2466145"/>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6021067" y="5014551"/>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4E6B3449-BBF7-1519-6B28-A489425CB70D}"/>
              </a:ext>
            </a:extLst>
          </p:cNvPr>
          <p:cNvSpPr txBox="1"/>
          <p:nvPr/>
        </p:nvSpPr>
        <p:spPr>
          <a:xfrm>
            <a:off x="2645848" y="3503016"/>
            <a:ext cx="3389349" cy="830997"/>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Potential classification feature to design a brain-computer interface for post-stroke rehabilitation</a:t>
            </a:r>
          </a:p>
        </p:txBody>
      </p:sp>
      <p:sp>
        <p:nvSpPr>
          <p:cNvPr id="59" name="TextBox 58">
            <a:extLst>
              <a:ext uri="{FF2B5EF4-FFF2-40B4-BE49-F238E27FC236}">
                <a16:creationId xmlns:a16="http://schemas.microsoft.com/office/drawing/2014/main" id="{F84EC47A-0258-034A-0A1C-081B4341FE7A}"/>
              </a:ext>
            </a:extLst>
          </p:cNvPr>
          <p:cNvSpPr txBox="1"/>
          <p:nvPr/>
        </p:nvSpPr>
        <p:spPr>
          <a:xfrm>
            <a:off x="316969" y="3625431"/>
            <a:ext cx="2162515" cy="369332"/>
          </a:xfrm>
          <a:prstGeom prst="rect">
            <a:avLst/>
          </a:prstGeom>
          <a:solidFill>
            <a:srgbClr val="C00000"/>
          </a:solidFill>
        </p:spPr>
        <p:txBody>
          <a:bodyPr wrap="none" rtlCol="0">
            <a:spAutoFit/>
          </a:bodyPr>
          <a:lstStyle/>
          <a:p>
            <a:r>
              <a:rPr lang="en-US" dirty="0">
                <a:solidFill>
                  <a:schemeClr val="bg1"/>
                </a:solidFill>
              </a:rPr>
              <a:t>Clinical rehabilitation</a:t>
            </a:r>
          </a:p>
        </p:txBody>
      </p:sp>
      <p:pic>
        <p:nvPicPr>
          <p:cNvPr id="3080" name="Picture 8" descr="Person Clipart Images – Browse 584,254 Stock Photos, Vectors, and Video |  Adobe Stock">
            <a:extLst>
              <a:ext uri="{FF2B5EF4-FFF2-40B4-BE49-F238E27FC236}">
                <a16:creationId xmlns:a16="http://schemas.microsoft.com/office/drawing/2014/main" id="{CB2843E5-1583-B512-68FD-C107D789DE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5197" y="3582503"/>
            <a:ext cx="493565" cy="8421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CF1DDD1C-FED8-8FAD-7D09-9EF26995C000}"/>
              </a:ext>
            </a:extLst>
          </p:cNvPr>
          <p:cNvPicPr>
            <a:picLocks noChangeAspect="1"/>
          </p:cNvPicPr>
          <p:nvPr/>
        </p:nvPicPr>
        <p:blipFill>
          <a:blip r:embed="rId9"/>
          <a:stretch>
            <a:fillRect/>
          </a:stretch>
        </p:blipFill>
        <p:spPr>
          <a:xfrm>
            <a:off x="7153234" y="3405135"/>
            <a:ext cx="1185819" cy="1225678"/>
          </a:xfrm>
          <a:prstGeom prst="rect">
            <a:avLst/>
          </a:prstGeom>
        </p:spPr>
      </p:pic>
      <p:pic>
        <p:nvPicPr>
          <p:cNvPr id="63" name="Picture 62">
            <a:extLst>
              <a:ext uri="{FF2B5EF4-FFF2-40B4-BE49-F238E27FC236}">
                <a16:creationId xmlns:a16="http://schemas.microsoft.com/office/drawing/2014/main" id="{2B4A398C-5AAD-42BC-844B-DDCBFB9FEE1F}"/>
              </a:ext>
            </a:extLst>
          </p:cNvPr>
          <p:cNvPicPr>
            <a:picLocks noChangeAspect="1"/>
          </p:cNvPicPr>
          <p:nvPr/>
        </p:nvPicPr>
        <p:blipFill>
          <a:blip r:embed="rId10"/>
          <a:stretch>
            <a:fillRect/>
          </a:stretch>
        </p:blipFill>
        <p:spPr>
          <a:xfrm>
            <a:off x="8744319" y="3584391"/>
            <a:ext cx="1149296" cy="1003577"/>
          </a:xfrm>
          <a:prstGeom prst="rect">
            <a:avLst/>
          </a:prstGeom>
        </p:spPr>
      </p:pic>
      <p:pic>
        <p:nvPicPr>
          <p:cNvPr id="3082" name="Picture 10" descr="Arm Clip Art - Free Download | Clipart Library">
            <a:extLst>
              <a:ext uri="{FF2B5EF4-FFF2-40B4-BE49-F238E27FC236}">
                <a16:creationId xmlns:a16="http://schemas.microsoft.com/office/drawing/2014/main" id="{B823A1E4-8ED0-68BD-418F-0B7B7E47BD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10435" y="3534838"/>
            <a:ext cx="789360" cy="1053130"/>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8E342632-1722-D8BB-BDCA-EB0B2E51A677}"/>
              </a:ext>
            </a:extLst>
          </p:cNvPr>
          <p:cNvSpPr txBox="1"/>
          <p:nvPr/>
        </p:nvSpPr>
        <p:spPr>
          <a:xfrm>
            <a:off x="6729315" y="3156789"/>
            <a:ext cx="5179303" cy="369332"/>
          </a:xfrm>
          <a:prstGeom prst="rect">
            <a:avLst/>
          </a:prstGeom>
          <a:noFill/>
        </p:spPr>
        <p:txBody>
          <a:bodyPr wrap="none" rtlCol="0">
            <a:spAutoFit/>
          </a:bodyPr>
          <a:lstStyle/>
          <a:p>
            <a:r>
              <a:rPr lang="en-US" dirty="0"/>
              <a:t>De-trend fluctuation analysis and supervised learning</a:t>
            </a:r>
          </a:p>
        </p:txBody>
      </p:sp>
      <p:sp>
        <p:nvSpPr>
          <p:cNvPr id="1025" name="Right Arrow 1024">
            <a:extLst>
              <a:ext uri="{FF2B5EF4-FFF2-40B4-BE49-F238E27FC236}">
                <a16:creationId xmlns:a16="http://schemas.microsoft.com/office/drawing/2014/main" id="{3596BA16-ACFC-DFB9-908F-9DA57AB7BF60}"/>
              </a:ext>
            </a:extLst>
          </p:cNvPr>
          <p:cNvSpPr/>
          <p:nvPr/>
        </p:nvSpPr>
        <p:spPr>
          <a:xfrm>
            <a:off x="8338258" y="3994763"/>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7" name="Right Arrow 1026">
            <a:extLst>
              <a:ext uri="{FF2B5EF4-FFF2-40B4-BE49-F238E27FC236}">
                <a16:creationId xmlns:a16="http://schemas.microsoft.com/office/drawing/2014/main" id="{1C6D2F80-EDF8-D0E1-06DF-C3E0630B616C}"/>
              </a:ext>
            </a:extLst>
          </p:cNvPr>
          <p:cNvSpPr/>
          <p:nvPr/>
        </p:nvSpPr>
        <p:spPr>
          <a:xfrm>
            <a:off x="9976184" y="3978348"/>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9" name="Right Arrow 1028">
            <a:extLst>
              <a:ext uri="{FF2B5EF4-FFF2-40B4-BE49-F238E27FC236}">
                <a16:creationId xmlns:a16="http://schemas.microsoft.com/office/drawing/2014/main" id="{8BD09B42-2F23-4302-69EF-EC5DE97E35D5}"/>
              </a:ext>
            </a:extLst>
          </p:cNvPr>
          <p:cNvSpPr/>
          <p:nvPr/>
        </p:nvSpPr>
        <p:spPr>
          <a:xfrm>
            <a:off x="7118200" y="5228368"/>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8137684" y="5106418"/>
            <a:ext cx="2879827" cy="369332"/>
          </a:xfrm>
          <a:prstGeom prst="rect">
            <a:avLst/>
          </a:prstGeom>
          <a:noFill/>
        </p:spPr>
        <p:txBody>
          <a:bodyPr wrap="none" rtlCol="0">
            <a:spAutoFit/>
          </a:bodyPr>
          <a:lstStyle/>
          <a:p>
            <a:r>
              <a:rPr lang="en-US" dirty="0"/>
              <a:t>Current work (Master thesis)</a:t>
            </a:r>
          </a:p>
        </p:txBody>
      </p:sp>
    </p:spTree>
    <p:extLst>
      <p:ext uri="{BB962C8B-B14F-4D97-AF65-F5344CB8AC3E}">
        <p14:creationId xmlns:p14="http://schemas.microsoft.com/office/powerpoint/2010/main" val="331573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2"/>
          <a:stretch>
            <a:fillRect/>
          </a:stretch>
        </p:blipFill>
        <p:spPr>
          <a:xfrm>
            <a:off x="10514035" y="77668"/>
            <a:ext cx="1568282" cy="362590"/>
          </a:xfrm>
          <a:prstGeom prst="rect">
            <a:avLst/>
          </a:prstGeom>
        </p:spPr>
      </p:pic>
      <p:pic>
        <p:nvPicPr>
          <p:cNvPr id="8" name="Graphic 7">
            <a:extLst>
              <a:ext uri="{FF2B5EF4-FFF2-40B4-BE49-F238E27FC236}">
                <a16:creationId xmlns:a16="http://schemas.microsoft.com/office/drawing/2014/main" id="{20F34700-7CB4-4629-9435-18A2209578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2511" y="4096778"/>
            <a:ext cx="10714720" cy="1194520"/>
          </a:xfrm>
          <a:prstGeom prst="rect">
            <a:avLst/>
          </a:prstGeom>
        </p:spPr>
      </p:pic>
    </p:spTree>
    <p:extLst>
      <p:ext uri="{BB962C8B-B14F-4D97-AF65-F5344CB8AC3E}">
        <p14:creationId xmlns:p14="http://schemas.microsoft.com/office/powerpoint/2010/main" val="3278487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663696" y="11952"/>
            <a:ext cx="10515600" cy="1325563"/>
          </a:xfrm>
        </p:spPr>
        <p:txBody>
          <a:bodyPr/>
          <a:lstStyle/>
          <a:p>
            <a:r>
              <a:rPr lang="en-US" dirty="0"/>
              <a:t>Background</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841148"/>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204470"/>
            <a:ext cx="7544963" cy="1573631"/>
          </a:xfrm>
        </p:spPr>
        <p:txBody>
          <a:bodyPr>
            <a:normAutofit/>
          </a:bodyPr>
          <a:lstStyle/>
          <a:p>
            <a:pPr marL="0" indent="0">
              <a:buNone/>
            </a:pPr>
            <a:r>
              <a:rPr lang="en-US" sz="2000" dirty="0">
                <a:latin typeface="+mj-lt"/>
              </a:rPr>
              <a:t>Neural substrates for exploratory behaviour</a:t>
            </a:r>
          </a:p>
          <a:p>
            <a:r>
              <a:rPr lang="en-US" sz="2000" dirty="0">
                <a:solidFill>
                  <a:srgbClr val="FF0000"/>
                </a:solidFill>
                <a:latin typeface="+mj-lt"/>
              </a:rPr>
              <a:t>Frontopolar cortex </a:t>
            </a:r>
            <a:r>
              <a:rPr lang="en-US" sz="2000" dirty="0">
                <a:latin typeface="+mj-lt"/>
              </a:rPr>
              <a:t>in humans – Gambling studies (</a:t>
            </a:r>
            <a:r>
              <a:rPr lang="en-GB" sz="2000" b="0" i="0" u="none" strike="noStrike" baseline="0" dirty="0">
                <a:solidFill>
                  <a:srgbClr val="000000"/>
                </a:solidFill>
                <a:latin typeface="+mj-lt"/>
              </a:rPr>
              <a:t>Daw et al., 2006 ) </a:t>
            </a:r>
            <a:r>
              <a:rPr lang="da-DK" sz="2000" b="0" i="0" u="none" strike="noStrike" baseline="0" dirty="0">
                <a:solidFill>
                  <a:srgbClr val="000000"/>
                </a:solidFill>
                <a:latin typeface="+mj-lt"/>
              </a:rPr>
              <a:t>(Raja Beharelle et al., 2015) </a:t>
            </a:r>
            <a:endParaRPr lang="en-DE" sz="2000" dirty="0">
              <a:latin typeface="+mj-lt"/>
            </a:endParaRPr>
          </a:p>
          <a:p>
            <a:r>
              <a:rPr lang="en-US" sz="2000" dirty="0" err="1">
                <a:solidFill>
                  <a:srgbClr val="FF0000"/>
                </a:solidFill>
                <a:latin typeface="+mj-lt"/>
              </a:rPr>
              <a:t>aPFC</a:t>
            </a:r>
            <a:r>
              <a:rPr lang="en-US" sz="2000" dirty="0">
                <a:latin typeface="+mj-lt"/>
              </a:rPr>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1991285"/>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4691906" y="4455608"/>
            <a:ext cx="5422254" cy="369332"/>
          </a:xfrm>
          <a:prstGeom prst="rect">
            <a:avLst/>
          </a:prstGeom>
          <a:noFill/>
        </p:spPr>
        <p:txBody>
          <a:bodyPr wrap="none" rtlCol="0">
            <a:spAutoFit/>
          </a:bodyPr>
          <a:lstStyle/>
          <a:p>
            <a:r>
              <a:rPr lang="en-US" dirty="0"/>
              <a:t>Frontal region A (</a:t>
            </a:r>
            <a:r>
              <a:rPr lang="en-US" dirty="0" err="1"/>
              <a:t>FrA</a:t>
            </a:r>
            <a:r>
              <a:rPr lang="en-US" dirty="0"/>
              <a:t>) – analogous to Frontopolar cortex</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285649"/>
            <a:ext cx="3412344" cy="369332"/>
          </a:xfrm>
          <a:prstGeom prst="rect">
            <a:avLst/>
          </a:prstGeom>
          <a:noFill/>
        </p:spPr>
        <p:txBody>
          <a:bodyPr wrap="none" rtlCol="0">
            <a:spAutoFit/>
          </a:bodyPr>
          <a:lstStyle/>
          <a:p>
            <a:r>
              <a:rPr lang="en-US" dirty="0"/>
              <a:t>Rodent model – Mongolian gerbils</a:t>
            </a: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p:txBody>
          <a:bodyPr/>
          <a:lstStyle/>
          <a:p>
            <a:r>
              <a:rPr lang="en-US" dirty="0"/>
              <a:t>Objective</a:t>
            </a:r>
            <a:endParaRPr lang="en-DE" dirty="0"/>
          </a:p>
        </p:txBody>
      </p:sp>
      <p:sp>
        <p:nvSpPr>
          <p:cNvPr id="3" name="Content Placeholder 2">
            <a:extLst>
              <a:ext uri="{FF2B5EF4-FFF2-40B4-BE49-F238E27FC236}">
                <a16:creationId xmlns:a16="http://schemas.microsoft.com/office/drawing/2014/main" id="{1D098EC2-2DCD-4F8F-98B3-3674CCB188D0}"/>
              </a:ext>
            </a:extLst>
          </p:cNvPr>
          <p:cNvSpPr>
            <a:spLocks noGrp="1"/>
          </p:cNvSpPr>
          <p:nvPr>
            <p:ph idx="1"/>
          </p:nvPr>
        </p:nvSpPr>
        <p:spPr>
          <a:xfrm>
            <a:off x="838200" y="1504538"/>
            <a:ext cx="10515600" cy="4351338"/>
          </a:xfrm>
        </p:spPr>
        <p:txBody>
          <a:bodyPr/>
          <a:lstStyle/>
          <a:p>
            <a:r>
              <a:rPr lang="en-US" dirty="0"/>
              <a:t>To obtain insights into different neuronal circuit functions in the frontal cortex that contribute to optimal selection of exploitative versus explorative search strategies.</a:t>
            </a:r>
          </a:p>
          <a:p>
            <a:pPr lvl="1"/>
            <a:r>
              <a:rPr lang="en-US" dirty="0"/>
              <a:t>Ramping in overall activity of </a:t>
            </a:r>
            <a:r>
              <a:rPr lang="en-US" dirty="0" err="1"/>
              <a:t>FrA</a:t>
            </a:r>
            <a:r>
              <a:rPr lang="en-US" dirty="0"/>
              <a:t> before patch-leaving decision</a:t>
            </a:r>
          </a:p>
          <a:p>
            <a:pPr lvl="1"/>
            <a:r>
              <a:rPr lang="en-US" dirty="0"/>
              <a:t>Investigate if allocation of exploration or exploitation strategies differentially orchestrates the </a:t>
            </a:r>
            <a:r>
              <a:rPr lang="en-US" dirty="0" err="1"/>
              <a:t>FrA</a:t>
            </a:r>
            <a:r>
              <a:rPr lang="en-US" dirty="0"/>
              <a:t> circuitry in a layer-dependent manner</a:t>
            </a:r>
          </a:p>
        </p:txBody>
      </p:sp>
    </p:spTree>
    <p:extLst>
      <p:ext uri="{BB962C8B-B14F-4D97-AF65-F5344CB8AC3E}">
        <p14:creationId xmlns:p14="http://schemas.microsoft.com/office/powerpoint/2010/main" val="795898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533400" y="4753"/>
            <a:ext cx="10515600" cy="1325563"/>
          </a:xfrm>
        </p:spPr>
        <p:txBody>
          <a:bodyPr/>
          <a:lstStyle/>
          <a:p>
            <a:r>
              <a:rPr lang="en-US" dirty="0"/>
              <a:t>Objective</a:t>
            </a:r>
            <a:endParaRPr lang="en-DE" dirty="0"/>
          </a:p>
        </p:txBody>
      </p:sp>
      <p:grpSp>
        <p:nvGrpSpPr>
          <p:cNvPr id="3" name="Group 2">
            <a:extLst>
              <a:ext uri="{FF2B5EF4-FFF2-40B4-BE49-F238E27FC236}">
                <a16:creationId xmlns:a16="http://schemas.microsoft.com/office/drawing/2014/main" id="{3C56021C-C959-4BD6-9D53-9ECC019E7F3B}"/>
              </a:ext>
            </a:extLst>
          </p:cNvPr>
          <p:cNvGrpSpPr/>
          <p:nvPr/>
        </p:nvGrpSpPr>
        <p:grpSpPr>
          <a:xfrm>
            <a:off x="1249175" y="1667902"/>
            <a:ext cx="7253475" cy="1000930"/>
            <a:chOff x="1249175" y="1667902"/>
            <a:chExt cx="7253475" cy="1000930"/>
          </a:xfrm>
        </p:grpSpPr>
        <p:sp>
          <p:nvSpPr>
            <p:cNvPr id="15" name="Rectangle: Rounded Corners 14">
              <a:extLst>
                <a:ext uri="{FF2B5EF4-FFF2-40B4-BE49-F238E27FC236}">
                  <a16:creationId xmlns:a16="http://schemas.microsoft.com/office/drawing/2014/main" id="{50E34437-872E-461F-8625-5531DD9DD8E3}"/>
                </a:ext>
              </a:extLst>
            </p:cNvPr>
            <p:cNvSpPr/>
            <p:nvPr/>
          </p:nvSpPr>
          <p:spPr>
            <a:xfrm>
              <a:off x="1249175" y="1667902"/>
              <a:ext cx="7253475" cy="1000930"/>
            </a:xfrm>
            <a:prstGeom prst="roundRect">
              <a:avLst/>
            </a:prstGeom>
            <a:solidFill>
              <a:srgbClr val="1B37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D2C7F95B-278E-4468-8162-D917E122607B}"/>
                </a:ext>
              </a:extLst>
            </p:cNvPr>
            <p:cNvSpPr txBox="1"/>
            <p:nvPr/>
          </p:nvSpPr>
          <p:spPr>
            <a:xfrm>
              <a:off x="1331725" y="1700203"/>
              <a:ext cx="6986775" cy="923330"/>
            </a:xfrm>
            <a:prstGeom prst="rect">
              <a:avLst/>
            </a:prstGeom>
            <a:solidFill>
              <a:srgbClr val="1B3764"/>
            </a:solidFill>
          </p:spPr>
          <p:txBody>
            <a:bodyPr wrap="square" rtlCol="0">
              <a:spAutoFit/>
            </a:bodyPr>
            <a:lstStyle/>
            <a:p>
              <a:r>
                <a:rPr lang="en-US" dirty="0">
                  <a:solidFill>
                    <a:srgbClr val="FCDC34"/>
                  </a:solidFill>
                </a:rPr>
                <a:t>To obtain insights into different neuronal circuit functions in the frontal cortex that contribute to optimal selection of exploitative versus explorative search strategies.</a:t>
              </a:r>
            </a:p>
          </p:txBody>
        </p:sp>
      </p:grpSp>
      <p:grpSp>
        <p:nvGrpSpPr>
          <p:cNvPr id="16" name="Group 15">
            <a:extLst>
              <a:ext uri="{FF2B5EF4-FFF2-40B4-BE49-F238E27FC236}">
                <a16:creationId xmlns:a16="http://schemas.microsoft.com/office/drawing/2014/main" id="{F3A2B783-FBF2-465C-8545-F38BD39CDB9D}"/>
              </a:ext>
            </a:extLst>
          </p:cNvPr>
          <p:cNvGrpSpPr/>
          <p:nvPr/>
        </p:nvGrpSpPr>
        <p:grpSpPr>
          <a:xfrm>
            <a:off x="2001868" y="2812198"/>
            <a:ext cx="7108055" cy="1000930"/>
            <a:chOff x="1249175" y="1511925"/>
            <a:chExt cx="5877561" cy="1000930"/>
          </a:xfrm>
          <a:solidFill>
            <a:srgbClr val="1B3764"/>
          </a:solidFill>
        </p:grpSpPr>
        <p:sp>
          <p:nvSpPr>
            <p:cNvPr id="18" name="Rectangle: Rounded Corners 17">
              <a:extLst>
                <a:ext uri="{FF2B5EF4-FFF2-40B4-BE49-F238E27FC236}">
                  <a16:creationId xmlns:a16="http://schemas.microsoft.com/office/drawing/2014/main" id="{E4A60DCD-4B5E-47E1-9D0B-C42ADA13C04F}"/>
                </a:ext>
              </a:extLst>
            </p:cNvPr>
            <p:cNvSpPr/>
            <p:nvPr/>
          </p:nvSpPr>
          <p:spPr>
            <a:xfrm>
              <a:off x="1249175" y="1511925"/>
              <a:ext cx="5877561" cy="100093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TextBox 16">
              <a:extLst>
                <a:ext uri="{FF2B5EF4-FFF2-40B4-BE49-F238E27FC236}">
                  <a16:creationId xmlns:a16="http://schemas.microsoft.com/office/drawing/2014/main" id="{63E6EF11-DA3E-4E2E-96BF-5E2876E7A4BA}"/>
                </a:ext>
              </a:extLst>
            </p:cNvPr>
            <p:cNvSpPr txBox="1"/>
            <p:nvPr/>
          </p:nvSpPr>
          <p:spPr>
            <a:xfrm>
              <a:off x="1341708" y="1805561"/>
              <a:ext cx="5571598" cy="646331"/>
            </a:xfrm>
            <a:prstGeom prst="rect">
              <a:avLst/>
            </a:prstGeom>
            <a:grpFill/>
          </p:spPr>
          <p:txBody>
            <a:bodyPr wrap="square" rtlCol="0">
              <a:spAutoFit/>
            </a:bodyPr>
            <a:lstStyle/>
            <a:p>
              <a:pPr lvl="1"/>
              <a:r>
                <a:rPr lang="en-US" dirty="0">
                  <a:solidFill>
                    <a:srgbClr val="FF0000"/>
                  </a:solidFill>
                </a:rPr>
                <a:t>Ramping in overall activity </a:t>
              </a:r>
              <a:r>
                <a:rPr lang="en-US" dirty="0">
                  <a:solidFill>
                    <a:srgbClr val="FCDC34"/>
                  </a:solidFill>
                </a:rPr>
                <a:t>of </a:t>
              </a:r>
              <a:r>
                <a:rPr lang="en-US" dirty="0" err="1">
                  <a:solidFill>
                    <a:srgbClr val="FCDC34"/>
                  </a:solidFill>
                </a:rPr>
                <a:t>FrA</a:t>
              </a:r>
              <a:r>
                <a:rPr lang="en-US" dirty="0">
                  <a:solidFill>
                    <a:srgbClr val="FCDC34"/>
                  </a:solidFill>
                </a:rPr>
                <a:t> before patch-leaving decision</a:t>
              </a:r>
            </a:p>
          </p:txBody>
        </p:sp>
      </p:grpSp>
      <p:grpSp>
        <p:nvGrpSpPr>
          <p:cNvPr id="19" name="Group 18">
            <a:extLst>
              <a:ext uri="{FF2B5EF4-FFF2-40B4-BE49-F238E27FC236}">
                <a16:creationId xmlns:a16="http://schemas.microsoft.com/office/drawing/2014/main" id="{0FAD16EF-7E45-4C15-8B63-94B18DB86585}"/>
              </a:ext>
            </a:extLst>
          </p:cNvPr>
          <p:cNvGrpSpPr/>
          <p:nvPr/>
        </p:nvGrpSpPr>
        <p:grpSpPr>
          <a:xfrm>
            <a:off x="3257132" y="3956494"/>
            <a:ext cx="7203935" cy="1000930"/>
            <a:chOff x="1249175" y="1511925"/>
            <a:chExt cx="5877561" cy="1000930"/>
          </a:xfrm>
          <a:solidFill>
            <a:srgbClr val="1B3764"/>
          </a:solidFill>
        </p:grpSpPr>
        <p:sp>
          <p:nvSpPr>
            <p:cNvPr id="21" name="Rectangle: Rounded Corners 20">
              <a:extLst>
                <a:ext uri="{FF2B5EF4-FFF2-40B4-BE49-F238E27FC236}">
                  <a16:creationId xmlns:a16="http://schemas.microsoft.com/office/drawing/2014/main" id="{8737C931-92E9-4958-A097-8428509416A3}"/>
                </a:ext>
              </a:extLst>
            </p:cNvPr>
            <p:cNvSpPr/>
            <p:nvPr/>
          </p:nvSpPr>
          <p:spPr>
            <a:xfrm>
              <a:off x="1249175" y="1511925"/>
              <a:ext cx="5877561" cy="100093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TextBox 19">
              <a:extLst>
                <a:ext uri="{FF2B5EF4-FFF2-40B4-BE49-F238E27FC236}">
                  <a16:creationId xmlns:a16="http://schemas.microsoft.com/office/drawing/2014/main" id="{C3AD047D-DA68-464F-B2E6-3E3102888307}"/>
                </a:ext>
              </a:extLst>
            </p:cNvPr>
            <p:cNvSpPr txBox="1"/>
            <p:nvPr/>
          </p:nvSpPr>
          <p:spPr>
            <a:xfrm>
              <a:off x="1406601" y="1550725"/>
              <a:ext cx="5344742" cy="923330"/>
            </a:xfrm>
            <a:prstGeom prst="rect">
              <a:avLst/>
            </a:prstGeom>
            <a:grpFill/>
          </p:spPr>
          <p:txBody>
            <a:bodyPr wrap="square" rtlCol="0">
              <a:spAutoFit/>
            </a:bodyPr>
            <a:lstStyle/>
            <a:p>
              <a:pPr lvl="1"/>
              <a:r>
                <a:rPr lang="en-US" dirty="0">
                  <a:solidFill>
                    <a:srgbClr val="FCDC34"/>
                  </a:solidFill>
                </a:rPr>
                <a:t>Investigate if allocation of exploration or exploitation strategies differentially orchestrates the </a:t>
              </a:r>
              <a:r>
                <a:rPr lang="en-US" dirty="0" err="1">
                  <a:solidFill>
                    <a:srgbClr val="FCDC34"/>
                  </a:solidFill>
                </a:rPr>
                <a:t>FrA</a:t>
              </a:r>
              <a:r>
                <a:rPr lang="en-US" dirty="0">
                  <a:solidFill>
                    <a:srgbClr val="FCDC34"/>
                  </a:solidFill>
                </a:rPr>
                <a:t> circuitry in a </a:t>
              </a:r>
              <a:r>
                <a:rPr lang="en-US" dirty="0">
                  <a:solidFill>
                    <a:srgbClr val="FF0000"/>
                  </a:solidFill>
                </a:rPr>
                <a:t>layer-dependent manner</a:t>
              </a:r>
            </a:p>
          </p:txBody>
        </p:sp>
      </p:gr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866</Words>
  <Application>Microsoft Macintosh PowerPoint</Application>
  <PresentationFormat>Widescreen</PresentationFormat>
  <Paragraphs>113</Paragraphs>
  <Slides>23</Slides>
  <Notes>8</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vt:lpstr>
      <vt:lpstr>Georgia</vt:lpstr>
      <vt:lpstr>Office Theme</vt:lpstr>
      <vt:lpstr>PowerPoint Presentation</vt:lpstr>
      <vt:lpstr>Overview</vt:lpstr>
      <vt:lpstr>Vishal Kannan</vt:lpstr>
      <vt:lpstr>Research experience</vt:lpstr>
      <vt:lpstr>Research experience</vt:lpstr>
      <vt:lpstr>PowerPoint Presentation</vt:lpstr>
      <vt:lpstr>Background</vt:lpstr>
      <vt:lpstr>Objective</vt:lpstr>
      <vt:lpstr>Objective</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Microsoft Office User</cp:lastModifiedBy>
  <cp:revision>305</cp:revision>
  <dcterms:created xsi:type="dcterms:W3CDTF">2023-12-08T14:45:30Z</dcterms:created>
  <dcterms:modified xsi:type="dcterms:W3CDTF">2023-12-12T08:38:27Z</dcterms:modified>
</cp:coreProperties>
</file>